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17"/>
  </p:notesMasterIdLst>
  <p:handoutMasterIdLst>
    <p:handoutMasterId r:id="rId118"/>
  </p:handoutMasterIdLst>
  <p:sldIdLst>
    <p:sldId id="257" r:id="rId2"/>
    <p:sldId id="386" r:id="rId3"/>
    <p:sldId id="265" r:id="rId4"/>
    <p:sldId id="258" r:id="rId5"/>
    <p:sldId id="275" r:id="rId6"/>
    <p:sldId id="284" r:id="rId7"/>
    <p:sldId id="260" r:id="rId8"/>
    <p:sldId id="266" r:id="rId9"/>
    <p:sldId id="283" r:id="rId10"/>
    <p:sldId id="276" r:id="rId11"/>
    <p:sldId id="333" r:id="rId12"/>
    <p:sldId id="280" r:id="rId13"/>
    <p:sldId id="279" r:id="rId14"/>
    <p:sldId id="285" r:id="rId15"/>
    <p:sldId id="281" r:id="rId16"/>
    <p:sldId id="332" r:id="rId17"/>
    <p:sldId id="286" r:id="rId18"/>
    <p:sldId id="278" r:id="rId19"/>
    <p:sldId id="334" r:id="rId20"/>
    <p:sldId id="259" r:id="rId21"/>
    <p:sldId id="277" r:id="rId22"/>
    <p:sldId id="267" r:id="rId23"/>
    <p:sldId id="268" r:id="rId24"/>
    <p:sldId id="269" r:id="rId25"/>
    <p:sldId id="353" r:id="rId26"/>
    <p:sldId id="354" r:id="rId27"/>
    <p:sldId id="270" r:id="rId28"/>
    <p:sldId id="345" r:id="rId29"/>
    <p:sldId id="346" r:id="rId30"/>
    <p:sldId id="292" r:id="rId31"/>
    <p:sldId id="271" r:id="rId32"/>
    <p:sldId id="288" r:id="rId33"/>
    <p:sldId id="381" r:id="rId34"/>
    <p:sldId id="337" r:id="rId35"/>
    <p:sldId id="338" r:id="rId36"/>
    <p:sldId id="339" r:id="rId37"/>
    <p:sldId id="340" r:id="rId38"/>
    <p:sldId id="341" r:id="rId39"/>
    <p:sldId id="343" r:id="rId40"/>
    <p:sldId id="344" r:id="rId41"/>
    <p:sldId id="342" r:id="rId42"/>
    <p:sldId id="350" r:id="rId43"/>
    <p:sldId id="348" r:id="rId44"/>
    <p:sldId id="376" r:id="rId45"/>
    <p:sldId id="377" r:id="rId46"/>
    <p:sldId id="379" r:id="rId47"/>
    <p:sldId id="355" r:id="rId48"/>
    <p:sldId id="356" r:id="rId49"/>
    <p:sldId id="351" r:id="rId50"/>
    <p:sldId id="349" r:id="rId51"/>
    <p:sldId id="380" r:id="rId52"/>
    <p:sldId id="295" r:id="rId53"/>
    <p:sldId id="357" r:id="rId54"/>
    <p:sldId id="261" r:id="rId55"/>
    <p:sldId id="296" r:id="rId56"/>
    <p:sldId id="272" r:id="rId57"/>
    <p:sldId id="311" r:id="rId58"/>
    <p:sldId id="336" r:id="rId59"/>
    <p:sldId id="391" r:id="rId60"/>
    <p:sldId id="392" r:id="rId61"/>
    <p:sldId id="393" r:id="rId62"/>
    <p:sldId id="312" r:id="rId63"/>
    <p:sldId id="394" r:id="rId64"/>
    <p:sldId id="302" r:id="rId65"/>
    <p:sldId id="319" r:id="rId66"/>
    <p:sldId id="318" r:id="rId67"/>
    <p:sldId id="300" r:id="rId68"/>
    <p:sldId id="321" r:id="rId69"/>
    <p:sldId id="301" r:id="rId70"/>
    <p:sldId id="326" r:id="rId71"/>
    <p:sldId id="374" r:id="rId72"/>
    <p:sldId id="375" r:id="rId73"/>
    <p:sldId id="382" r:id="rId74"/>
    <p:sldId id="383" r:id="rId75"/>
    <p:sldId id="360" r:id="rId76"/>
    <p:sldId id="320" r:id="rId77"/>
    <p:sldId id="322" r:id="rId78"/>
    <p:sldId id="327" r:id="rId79"/>
    <p:sldId id="323" r:id="rId80"/>
    <p:sldId id="329" r:id="rId81"/>
    <p:sldId id="330" r:id="rId82"/>
    <p:sldId id="361" r:id="rId83"/>
    <p:sldId id="324" r:id="rId84"/>
    <p:sldId id="325" r:id="rId85"/>
    <p:sldId id="363" r:id="rId86"/>
    <p:sldId id="364" r:id="rId87"/>
    <p:sldId id="366" r:id="rId88"/>
    <p:sldId id="365" r:id="rId89"/>
    <p:sldId id="368" r:id="rId90"/>
    <p:sldId id="367" r:id="rId91"/>
    <p:sldId id="369" r:id="rId92"/>
    <p:sldId id="370" r:id="rId93"/>
    <p:sldId id="371" r:id="rId94"/>
    <p:sldId id="372" r:id="rId95"/>
    <p:sldId id="373" r:id="rId96"/>
    <p:sldId id="384" r:id="rId97"/>
    <p:sldId id="274" r:id="rId98"/>
    <p:sldId id="385" r:id="rId99"/>
    <p:sldId id="298" r:id="rId100"/>
    <p:sldId id="359" r:id="rId101"/>
    <p:sldId id="358" r:id="rId102"/>
    <p:sldId id="299" r:id="rId103"/>
    <p:sldId id="395" r:id="rId104"/>
    <p:sldId id="387" r:id="rId105"/>
    <p:sldId id="304" r:id="rId106"/>
    <p:sldId id="305" r:id="rId107"/>
    <p:sldId id="315" r:id="rId108"/>
    <p:sldId id="314" r:id="rId109"/>
    <p:sldId id="316" r:id="rId110"/>
    <p:sldId id="306" r:id="rId111"/>
    <p:sldId id="309" r:id="rId112"/>
    <p:sldId id="388" r:id="rId113"/>
    <p:sldId id="389" r:id="rId114"/>
    <p:sldId id="352" r:id="rId115"/>
    <p:sldId id="331" r:id="rId116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244" autoAdjust="0"/>
  </p:normalViewPr>
  <p:slideViewPr>
    <p:cSldViewPr snapToGrid="0">
      <p:cViewPr varScale="1">
        <p:scale>
          <a:sx n="65" d="100"/>
          <a:sy n="65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6866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46A65-B51B-48F2-81EA-B36B8BB783B0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6866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68167-C806-4210-AE9A-267DF9582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67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6866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E871D-FEF2-410A-A1CF-959FAD16B7C4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39838"/>
            <a:ext cx="5954712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599" y="4777366"/>
            <a:ext cx="5335893" cy="39090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6866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FAE22-915C-49EA-941B-C6F28CFF9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8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Wouter van Ooijen,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difficult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Woooter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will</a:t>
            </a:r>
            <a:r>
              <a:rPr lang="nl-NL" baseline="0" dirty="0" smtClean="0"/>
              <a:t> do</a:t>
            </a:r>
          </a:p>
          <a:p>
            <a:r>
              <a:rPr lang="nl-NL" baseline="0" dirty="0" err="1" smtClean="0"/>
              <a:t>Backgroundf</a:t>
            </a:r>
            <a:r>
              <a:rPr lang="nl-NL" baseline="0" dirty="0" smtClean="0"/>
              <a:t> Computer </a:t>
            </a:r>
            <a:r>
              <a:rPr lang="nl-NL" baseline="0" dirty="0" err="1" smtClean="0"/>
              <a:t>Science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passion</a:t>
            </a:r>
            <a:r>
              <a:rPr lang="nl-NL" baseline="0" dirty="0" smtClean="0"/>
              <a:t> electronics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hardware/software borderland</a:t>
            </a:r>
          </a:p>
          <a:p>
            <a:r>
              <a:rPr lang="nl-NL" dirty="0" err="1" smtClean="0"/>
              <a:t>Polytechnics</a:t>
            </a:r>
            <a:r>
              <a:rPr lang="nl-NL" dirty="0" smtClean="0"/>
              <a:t> </a:t>
            </a:r>
          </a:p>
          <a:p>
            <a:r>
              <a:rPr lang="nl-NL" dirty="0" smtClean="0"/>
              <a:t>Technical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Informatics</a:t>
            </a:r>
            <a:r>
              <a:rPr lang="nl-NL" baseline="0" dirty="0" smtClean="0"/>
              <a:t>, s</a:t>
            </a:r>
            <a:r>
              <a:rPr lang="nl-NL" dirty="0" smtClean="0"/>
              <a:t>mall specialization</a:t>
            </a:r>
            <a:r>
              <a:rPr lang="nl-NL" baseline="0" dirty="0" smtClean="0"/>
              <a:t>~30-50 </a:t>
            </a:r>
            <a:r>
              <a:rPr lang="nl-NL" baseline="0" dirty="0" err="1" smtClean="0"/>
              <a:t>std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annually</a:t>
            </a:r>
            <a:endParaRPr lang="nl-NL" baseline="0" dirty="0" smtClean="0"/>
          </a:p>
          <a:p>
            <a:r>
              <a:rPr lang="nl-NL" baseline="0" dirty="0" smtClean="0"/>
              <a:t>I </a:t>
            </a:r>
            <a:r>
              <a:rPr lang="nl-NL" baseline="0" dirty="0" err="1" smtClean="0"/>
              <a:t>am</a:t>
            </a:r>
            <a:r>
              <a:rPr lang="nl-NL" baseline="0" dirty="0" smtClean="0"/>
              <a:t> NOT </a:t>
            </a:r>
            <a:r>
              <a:rPr lang="nl-NL" baseline="0" dirty="0" err="1" smtClean="0"/>
              <a:t>working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industry</a:t>
            </a:r>
            <a:r>
              <a:rPr lang="nl-NL" baseline="0" dirty="0" smtClean="0"/>
              <a:t>, I guide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next </a:t>
            </a:r>
            <a:r>
              <a:rPr lang="nl-NL" baseline="0" dirty="0" err="1" smtClean="0"/>
              <a:t>generations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inductry</a:t>
            </a:r>
            <a:r>
              <a:rPr lang="nl-NL" baseline="0" dirty="0" smtClean="0"/>
              <a:t>. </a:t>
            </a:r>
            <a:r>
              <a:rPr lang="nl-NL" baseline="0" smtClean="0"/>
              <a:t>I hope </a:t>
            </a:r>
            <a:r>
              <a:rPr lang="nl-NL" baseline="0" dirty="0" smtClean="0"/>
              <a:t>well </a:t>
            </a:r>
            <a:r>
              <a:rPr lang="nl-NL" baseline="0" dirty="0" err="1" smtClean="0"/>
              <a:t>prepared</a:t>
            </a:r>
            <a:endParaRPr lang="nl-NL" dirty="0" smtClean="0"/>
          </a:p>
          <a:p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5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had </a:t>
            </a:r>
            <a:r>
              <a:rPr lang="nl-NL" dirty="0" err="1"/>
              <a:t>happened</a:t>
            </a:r>
            <a:r>
              <a:rPr lang="nl-NL" dirty="0"/>
              <a:t>?</a:t>
            </a:r>
          </a:p>
          <a:p>
            <a:r>
              <a:rPr lang="nl-NL" dirty="0" err="1"/>
              <a:t>Everyone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dog </a:t>
            </a:r>
            <a:r>
              <a:rPr lang="nl-NL" dirty="0" err="1"/>
              <a:t>commented</a:t>
            </a:r>
            <a:r>
              <a:rPr lang="nl-NL" dirty="0"/>
              <a:t>, high</a:t>
            </a:r>
            <a:r>
              <a:rPr lang="nl-NL" baseline="0" dirty="0"/>
              <a:t> on </a:t>
            </a:r>
            <a:r>
              <a:rPr lang="nl-NL" baseline="0" dirty="0" err="1"/>
              <a:t>the</a:t>
            </a:r>
            <a:r>
              <a:rPr lang="nl-NL" baseline="0" dirty="0"/>
              <a:t> list of </a:t>
            </a:r>
            <a:r>
              <a:rPr lang="nl-NL" baseline="0" dirty="0" err="1"/>
              <a:t>thoroughly</a:t>
            </a:r>
            <a:r>
              <a:rPr lang="nl-NL" baseline="0" dirty="0"/>
              <a:t> </a:t>
            </a:r>
            <a:r>
              <a:rPr lang="nl-NL" baseline="0" dirty="0" err="1"/>
              <a:t>analysed</a:t>
            </a:r>
            <a:r>
              <a:rPr lang="nl-NL" baseline="0" dirty="0"/>
              <a:t> </a:t>
            </a:r>
            <a:r>
              <a:rPr lang="nl-NL" baseline="0" dirty="0" err="1"/>
              <a:t>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35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distance</a:t>
            </a:r>
            <a:r>
              <a:rPr lang="nl-NL" dirty="0"/>
              <a:t>: a </a:t>
            </a:r>
            <a:r>
              <a:rPr lang="nl-NL" dirty="0" err="1"/>
              <a:t>simple</a:t>
            </a:r>
            <a:r>
              <a:rPr lang="nl-NL" dirty="0"/>
              <a:t> control system:</a:t>
            </a:r>
          </a:p>
          <a:p>
            <a:r>
              <a:rPr lang="nl-NL" dirty="0"/>
              <a:t>Sensor</a:t>
            </a:r>
            <a:r>
              <a:rPr lang="nl-NL" baseline="0" dirty="0"/>
              <a:t> – </a:t>
            </a:r>
            <a:r>
              <a:rPr lang="nl-NL" baseline="0" dirty="0" err="1"/>
              <a:t>integration</a:t>
            </a:r>
            <a:r>
              <a:rPr lang="nl-NL" baseline="0" dirty="0"/>
              <a:t> – </a:t>
            </a:r>
            <a:r>
              <a:rPr lang="nl-NL" baseline="0" dirty="0" err="1"/>
              <a:t>path</a:t>
            </a:r>
            <a:r>
              <a:rPr lang="nl-NL" baseline="0" dirty="0"/>
              <a:t> – </a:t>
            </a:r>
            <a:r>
              <a:rPr lang="nl-NL" baseline="0" dirty="0" err="1"/>
              <a:t>difference</a:t>
            </a:r>
            <a:r>
              <a:rPr lang="nl-NL" baseline="0" dirty="0"/>
              <a:t> – </a:t>
            </a:r>
            <a:r>
              <a:rPr lang="nl-NL" baseline="0" dirty="0" err="1"/>
              <a:t>actuators</a:t>
            </a:r>
            <a:endParaRPr lang="nl-NL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04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Part of </a:t>
            </a:r>
            <a:r>
              <a:rPr lang="nl-NL" dirty="0" err="1"/>
              <a:t>the</a:t>
            </a:r>
            <a:r>
              <a:rPr lang="nl-NL" dirty="0"/>
              <a:t> flight control</a:t>
            </a:r>
            <a:r>
              <a:rPr lang="nl-NL" baseline="0" dirty="0"/>
              <a:t> system</a:t>
            </a:r>
            <a:endParaRPr lang="en-US" baseline="0" dirty="0"/>
          </a:p>
          <a:p>
            <a:r>
              <a:rPr lang="en-US" baseline="0" dirty="0"/>
              <a:t>accumulates the position / orientation / velocity / </a:t>
            </a:r>
            <a:r>
              <a:rPr lang="en-US" baseline="0" dirty="0" err="1"/>
              <a:t>aceration</a:t>
            </a:r>
            <a:r>
              <a:rPr lang="en-US" baseline="0" dirty="0"/>
              <a:t> of the rocket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14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seem</a:t>
            </a:r>
            <a:r>
              <a:rPr lang="nl-NL" baseline="0" dirty="0"/>
              <a:t> </a:t>
            </a:r>
            <a:r>
              <a:rPr lang="nl-NL" baseline="0" dirty="0" err="1"/>
              <a:t>harsh</a:t>
            </a:r>
            <a:r>
              <a:rPr lang="nl-NL" baseline="0" dirty="0"/>
              <a:t>, but </a:t>
            </a:r>
            <a:r>
              <a:rPr lang="nl-NL" baseline="0" dirty="0" err="1"/>
              <a:t>experience</a:t>
            </a:r>
            <a:r>
              <a:rPr lang="nl-NL" baseline="0" dirty="0"/>
              <a:t> is </a:t>
            </a:r>
            <a:r>
              <a:rPr lang="nl-NL" baseline="0" dirty="0" err="1"/>
              <a:t>that</a:t>
            </a:r>
            <a:r>
              <a:rPr lang="nl-NL" baseline="0" dirty="0"/>
              <a:t> room </a:t>
            </a:r>
            <a:r>
              <a:rPr lang="nl-NL" baseline="0" dirty="0" err="1"/>
              <a:t>for</a:t>
            </a:r>
            <a:r>
              <a:rPr lang="nl-NL" baseline="0" dirty="0"/>
              <a:t> last-minute </a:t>
            </a:r>
            <a:r>
              <a:rPr lang="nl-NL" baseline="0" dirty="0" err="1"/>
              <a:t>additions</a:t>
            </a:r>
            <a:r>
              <a:rPr lang="nl-NL" baseline="0" dirty="0"/>
              <a:t> is </a:t>
            </a:r>
            <a:r>
              <a:rPr lang="nl-NL" baseline="0" dirty="0" err="1"/>
              <a:t>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46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Ada,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8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Amercian</a:t>
            </a:r>
            <a:r>
              <a:rPr lang="nl-NL" dirty="0"/>
              <a:t>,</a:t>
            </a:r>
            <a:r>
              <a:rPr lang="nl-NL" baseline="0" dirty="0"/>
              <a:t> Russian, </a:t>
            </a:r>
            <a:r>
              <a:rPr lang="nl-NL" baseline="0" dirty="0" err="1"/>
              <a:t>Frech</a:t>
            </a:r>
            <a:r>
              <a:rPr lang="nl-NL" baseline="0" dirty="0"/>
              <a:t>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11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12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Boosters versus</a:t>
            </a:r>
            <a:r>
              <a:rPr lang="nl-NL" baseline="0" dirty="0"/>
              <a:t> </a:t>
            </a:r>
            <a:r>
              <a:rPr lang="nl-NL" baseline="0" dirty="0" err="1"/>
              <a:t>main</a:t>
            </a:r>
            <a:r>
              <a:rPr lang="nl-NL" baseline="0" dirty="0"/>
              <a:t> engine</a:t>
            </a:r>
          </a:p>
          <a:p>
            <a:r>
              <a:rPr lang="nl-NL" baseline="0" dirty="0"/>
              <a:t>Liquid </a:t>
            </a:r>
            <a:r>
              <a:rPr lang="nl-NL" baseline="0" dirty="0" err="1"/>
              <a:t>fuel</a:t>
            </a:r>
            <a:r>
              <a:rPr lang="nl-NL" baseline="0" dirty="0"/>
              <a:t> versus </a:t>
            </a:r>
            <a:r>
              <a:rPr lang="nl-NL" baseline="0" dirty="0" err="1"/>
              <a:t>solid</a:t>
            </a:r>
            <a:r>
              <a:rPr lang="nl-NL" baseline="0" dirty="0"/>
              <a:t> </a:t>
            </a:r>
            <a:r>
              <a:rPr lang="nl-NL" baseline="0" dirty="0" err="1"/>
              <a:t>fuel</a:t>
            </a:r>
            <a:r>
              <a:rPr lang="nl-NL" baseline="0" dirty="0"/>
              <a:t>, motor versus </a:t>
            </a:r>
            <a:r>
              <a:rPr lang="nl-NL" baseline="0" dirty="0" err="1"/>
              <a:t>firecracker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0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</a:t>
            </a:r>
            <a:r>
              <a:rPr lang="nl-NL" baseline="0" dirty="0"/>
              <a:t> disaster </a:t>
            </a:r>
            <a:r>
              <a:rPr lang="nl-NL" baseline="0" dirty="0" err="1"/>
              <a:t>seldom</a:t>
            </a:r>
            <a:r>
              <a:rPr lang="nl-NL" baseline="0" dirty="0"/>
              <a:t> </a:t>
            </a:r>
            <a:r>
              <a:rPr lang="nl-NL" baseline="0" dirty="0" err="1"/>
              <a:t>caused</a:t>
            </a:r>
            <a:r>
              <a:rPr lang="nl-NL" baseline="0" dirty="0"/>
              <a:t> </a:t>
            </a:r>
            <a:r>
              <a:rPr lang="nl-NL" baseline="0" dirty="0" err="1"/>
              <a:t>by</a:t>
            </a:r>
            <a:r>
              <a:rPr lang="nl-NL" baseline="0" dirty="0"/>
              <a:t> a single factor, </a:t>
            </a:r>
            <a:r>
              <a:rPr lang="nl-NL" baseline="0" dirty="0" err="1"/>
              <a:t>always</a:t>
            </a:r>
            <a:r>
              <a:rPr lang="nl-NL" baseline="0" dirty="0"/>
              <a:t> </a:t>
            </a:r>
            <a:r>
              <a:rPr lang="nl-NL" baseline="0" dirty="0" err="1"/>
              <a:t>by</a:t>
            </a:r>
            <a:r>
              <a:rPr lang="nl-NL" baseline="0" dirty="0"/>
              <a:t> a chain </a:t>
            </a:r>
          </a:p>
          <a:p>
            <a:r>
              <a:rPr lang="nl-NL" baseline="0" dirty="0" err="1"/>
              <a:t>Where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break </a:t>
            </a:r>
            <a:r>
              <a:rPr lang="nl-NL" baseline="0" dirty="0" err="1"/>
              <a:t>the</a:t>
            </a:r>
            <a:r>
              <a:rPr lang="nl-NL" baseline="0" dirty="0"/>
              <a:t> chain?</a:t>
            </a:r>
          </a:p>
          <a:p>
            <a:r>
              <a:rPr lang="nl-NL" baseline="0" dirty="0" smtClean="0"/>
              <a:t>Ada -&gt; </a:t>
            </a:r>
            <a:r>
              <a:rPr lang="nl-NL" baseline="0" dirty="0" err="1" smtClean="0"/>
              <a:t>neither</a:t>
            </a:r>
            <a:r>
              <a:rPr lang="nl-NL" baseline="0" dirty="0" smtClean="0"/>
              <a:t> C/C++ nor </a:t>
            </a:r>
            <a:r>
              <a:rPr lang="nl-NL" baseline="0" dirty="0" err="1" smtClean="0"/>
              <a:t>Eifffel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would</a:t>
            </a:r>
            <a:r>
              <a:rPr lang="nl-NL" baseline="0" dirty="0" smtClean="0"/>
              <a:t> have had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particular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problem</a:t>
            </a:r>
            <a:r>
              <a:rPr lang="nl-NL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24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Magnetosphere</a:t>
            </a:r>
            <a:r>
              <a:rPr lang="nl-NL" dirty="0" smtClean="0"/>
              <a:t> research</a:t>
            </a:r>
          </a:p>
          <a:p>
            <a:r>
              <a:rPr lang="nl-NL" dirty="0" smtClean="0"/>
              <a:t>‘test</a:t>
            </a:r>
            <a:r>
              <a:rPr lang="nl-NL" dirty="0"/>
              <a:t>’ </a:t>
            </a:r>
            <a:r>
              <a:rPr lang="nl-NL" dirty="0" err="1"/>
              <a:t>payload</a:t>
            </a:r>
            <a:endParaRPr lang="nl-NL" dirty="0"/>
          </a:p>
          <a:p>
            <a:r>
              <a:rPr lang="nl-NL" dirty="0"/>
              <a:t>No fee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 smtClean="0"/>
              <a:t>launch</a:t>
            </a:r>
            <a:r>
              <a:rPr lang="nl-NL" dirty="0" smtClean="0"/>
              <a:t>, no </a:t>
            </a:r>
            <a:r>
              <a:rPr lang="nl-NL" dirty="0" err="1" smtClean="0"/>
              <a:t>insurance</a:t>
            </a:r>
            <a:endParaRPr lang="nl-NL" dirty="0"/>
          </a:p>
          <a:p>
            <a:r>
              <a:rPr lang="nl-NL" baseline="0" dirty="0"/>
              <a:t>Re-</a:t>
            </a:r>
            <a:r>
              <a:rPr lang="nl-NL" baseline="0" dirty="0" err="1"/>
              <a:t>constructed</a:t>
            </a:r>
            <a:r>
              <a:rPr lang="nl-NL" baseline="0" dirty="0"/>
              <a:t> </a:t>
            </a:r>
            <a:r>
              <a:rPr lang="nl-NL" baseline="0" dirty="0" err="1"/>
              <a:t>from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</a:t>
            </a:r>
            <a:r>
              <a:rPr lang="nl-NL" baseline="0" dirty="0" err="1"/>
              <a:t>spare</a:t>
            </a:r>
            <a:r>
              <a:rPr lang="nl-NL" baseline="0" dirty="0"/>
              <a:t> </a:t>
            </a:r>
            <a:r>
              <a:rPr lang="nl-NL" baseline="0" dirty="0" smtClean="0"/>
              <a:t>/ engineering / </a:t>
            </a:r>
            <a:r>
              <a:rPr lang="nl-NL" baseline="0" dirty="0" err="1" smtClean="0"/>
              <a:t>qualification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parts</a:t>
            </a:r>
            <a:endParaRPr lang="nl-NL" baseline="0" dirty="0"/>
          </a:p>
          <a:p>
            <a:r>
              <a:rPr lang="nl-NL" baseline="0" dirty="0" err="1"/>
              <a:t>Lauched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a Russian </a:t>
            </a:r>
            <a:r>
              <a:rPr lang="nl-NL" baseline="0" dirty="0" err="1"/>
              <a:t>launcher</a:t>
            </a:r>
            <a:r>
              <a:rPr lang="nl-NL" baseline="0" dirty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4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46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baseline="0" dirty="0"/>
              <a:t> kind of embedded</a:t>
            </a:r>
            <a:endParaRPr lang="nl-NL" dirty="0"/>
          </a:p>
          <a:p>
            <a:r>
              <a:rPr lang="nl-NL" dirty="0" err="1"/>
              <a:t>Though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also</a:t>
            </a:r>
            <a:r>
              <a:rPr lang="nl-NL" baseline="0" dirty="0"/>
              <a:t> go </a:t>
            </a:r>
            <a:r>
              <a:rPr lang="nl-NL" baseline="0" dirty="0" err="1"/>
              <a:t>kabooom</a:t>
            </a:r>
            <a:endParaRPr lang="nl-NL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53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But</a:t>
            </a:r>
            <a:r>
              <a:rPr lang="nl-NL" baseline="0" dirty="0"/>
              <a:t> </a:t>
            </a:r>
            <a:r>
              <a:rPr lang="nl-NL" baseline="0" dirty="0" err="1"/>
              <a:t>it</a:t>
            </a:r>
            <a:r>
              <a:rPr lang="nl-NL" baseline="0" dirty="0"/>
              <a:t> is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all</a:t>
            </a:r>
            <a:r>
              <a:rPr lang="nl-NL" baseline="0" dirty="0"/>
              <a:t> hyper-</a:t>
            </a:r>
            <a:r>
              <a:rPr lang="nl-NL" baseline="0" dirty="0" err="1"/>
              <a:t>serious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1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Take out on </a:t>
            </a:r>
            <a:r>
              <a:rPr lang="nl-NL" dirty="0" err="1"/>
              <a:t>meals</a:t>
            </a:r>
            <a:endParaRPr lang="nl-NL" dirty="0"/>
          </a:p>
          <a:p>
            <a:r>
              <a:rPr lang="nl-NL" dirty="0"/>
              <a:t>2</a:t>
            </a:r>
            <a:r>
              <a:rPr lang="nl-NL" baseline="0" dirty="0"/>
              <a:t> </a:t>
            </a:r>
            <a:r>
              <a:rPr lang="nl-NL" baseline="0" dirty="0" err="1"/>
              <a:t>sons</a:t>
            </a:r>
            <a:r>
              <a:rPr lang="nl-NL" baseline="0" dirty="0"/>
              <a:t>, </a:t>
            </a:r>
            <a:r>
              <a:rPr lang="nl-NL" baseline="0" dirty="0" err="1"/>
              <a:t>one</a:t>
            </a:r>
            <a:r>
              <a:rPr lang="nl-NL" baseline="0" dirty="0"/>
              <a:t> takes </a:t>
            </a:r>
            <a:r>
              <a:rPr lang="nl-NL" baseline="0" dirty="0" err="1"/>
              <a:t>it</a:t>
            </a:r>
            <a:r>
              <a:rPr lang="nl-NL" baseline="0" dirty="0"/>
              <a:t> as a sport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69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Timing &amp; </a:t>
            </a:r>
            <a:r>
              <a:rPr lang="nl-NL" dirty="0" err="1"/>
              <a:t>reliability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important: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blows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too</a:t>
            </a:r>
            <a:r>
              <a:rPr lang="nl-NL" dirty="0"/>
              <a:t> 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not</a:t>
            </a:r>
            <a:r>
              <a:rPr lang="nl-NL" baseline="0" dirty="0"/>
              <a:t> at </a:t>
            </a:r>
            <a:r>
              <a:rPr lang="nl-NL" baseline="0" dirty="0" err="1"/>
              <a:t>all</a:t>
            </a:r>
            <a:endParaRPr lang="nl-NL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aseline="0" dirty="0"/>
              <a:t>at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76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are embedded</a:t>
            </a:r>
            <a:r>
              <a:rPr lang="nl-NL" baseline="0" dirty="0" smtClean="0"/>
              <a:t> systems </a:t>
            </a:r>
            <a:r>
              <a:rPr lang="nl-NL" baseline="0" dirty="0" err="1" smtClean="0"/>
              <a:t>programmed</a:t>
            </a:r>
            <a:r>
              <a:rPr lang="nl-NL" baseline="0" dirty="0" smtClean="0"/>
              <a:t> in?</a:t>
            </a:r>
          </a:p>
          <a:p>
            <a:r>
              <a:rPr lang="nl-NL" baseline="0" dirty="0" err="1" smtClean="0"/>
              <a:t>Foremost</a:t>
            </a:r>
            <a:r>
              <a:rPr lang="nl-NL" baseline="0" dirty="0" smtClean="0"/>
              <a:t> C,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decent </a:t>
            </a:r>
            <a:r>
              <a:rPr lang="nl-NL" baseline="0" dirty="0" err="1" smtClean="0"/>
              <a:t>amount</a:t>
            </a:r>
            <a:r>
              <a:rPr lang="nl-NL" baseline="0" dirty="0" smtClean="0"/>
              <a:t> of C++,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a long </a:t>
            </a:r>
            <a:r>
              <a:rPr lang="nl-NL" baseline="0" dirty="0" err="1" smtClean="0"/>
              <a:t>tail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seemingly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weird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51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An </a:t>
            </a:r>
            <a:r>
              <a:rPr lang="nl-NL" dirty="0" err="1" smtClean="0"/>
              <a:t>earlier</a:t>
            </a:r>
            <a:r>
              <a:rPr lang="nl-NL" baseline="0" dirty="0" smtClean="0"/>
              <a:t> survey </a:t>
            </a:r>
            <a:r>
              <a:rPr lang="nl-NL" baseline="0" dirty="0" err="1" smtClean="0"/>
              <a:t>showed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larger</a:t>
            </a:r>
            <a:r>
              <a:rPr lang="nl-NL" baseline="0" dirty="0" smtClean="0"/>
              <a:t> percentage of </a:t>
            </a:r>
            <a:r>
              <a:rPr lang="nl-NL" baseline="0" dirty="0" err="1" smtClean="0"/>
              <a:t>those</a:t>
            </a:r>
            <a:r>
              <a:rPr lang="nl-NL" baseline="0" dirty="0" smtClean="0"/>
              <a:t> ‘</a:t>
            </a:r>
            <a:r>
              <a:rPr lang="nl-NL" baseline="0" dirty="0" err="1" smtClean="0"/>
              <a:t>weird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others</a:t>
            </a:r>
            <a:r>
              <a:rPr lang="nl-NL" baseline="0" dirty="0" smtClean="0"/>
              <a:t>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52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Furby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nuclear</a:t>
            </a:r>
            <a:r>
              <a:rPr lang="nl-NL" dirty="0" smtClean="0"/>
              <a:t> power plant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21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Nuclear</a:t>
            </a:r>
            <a:r>
              <a:rPr lang="nl-NL" dirty="0" smtClean="0"/>
              <a:t> </a:t>
            </a:r>
            <a:r>
              <a:rPr lang="nl-NL" dirty="0" err="1" smtClean="0"/>
              <a:t>doesn’t</a:t>
            </a:r>
            <a:r>
              <a:rPr lang="nl-NL" dirty="0" smtClean="0"/>
              <a:t> </a:t>
            </a:r>
            <a:r>
              <a:rPr lang="nl-NL" dirty="0" err="1" smtClean="0"/>
              <a:t>require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qiock</a:t>
            </a:r>
            <a:r>
              <a:rPr lang="nl-NL" dirty="0" smtClean="0"/>
              <a:t> responses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28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woke up now, this is my summary this far</a:t>
            </a:r>
          </a:p>
          <a:p>
            <a:endParaRPr lang="nl-NL" dirty="0" smtClean="0"/>
          </a:p>
          <a:p>
            <a:r>
              <a:rPr lang="nl-NL" dirty="0" smtClean="0"/>
              <a:t>C++ or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</a:t>
            </a:r>
            <a:r>
              <a:rPr lang="nl-NL" dirty="0" err="1" smtClean="0"/>
              <a:t>programming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6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Approximations</a:t>
            </a:r>
            <a:r>
              <a:rPr lang="nl-NL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nl-NL" dirty="0" err="1" smtClean="0"/>
              <a:t>comparing</a:t>
            </a:r>
            <a:r>
              <a:rPr lang="nl-NL" dirty="0" smtClean="0"/>
              <a:t> 10F200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Arduino</a:t>
            </a:r>
            <a:r>
              <a:rPr lang="nl-NL" dirty="0" smtClean="0"/>
              <a:t> MHz is unfair =&gt; put 10F at 1 MHz</a:t>
            </a:r>
          </a:p>
          <a:p>
            <a:pPr marL="171450" indent="-171450">
              <a:buFontTx/>
              <a:buChar char="-"/>
            </a:pPr>
            <a:r>
              <a:rPr lang="nl-NL" dirty="0" smtClean="0"/>
              <a:t>I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counted</a:t>
            </a:r>
            <a:r>
              <a:rPr lang="nl-NL" baseline="0" dirty="0" smtClean="0"/>
              <a:t> 32 bits as * 2, floating point as * 4, </a:t>
            </a:r>
            <a:r>
              <a:rPr lang="nl-NL" baseline="0" dirty="0" err="1" smtClean="0"/>
              <a:t>fp</a:t>
            </a:r>
            <a:r>
              <a:rPr lang="nl-NL" baseline="0" dirty="0" smtClean="0"/>
              <a:t> + </a:t>
            </a:r>
            <a:r>
              <a:rPr lang="nl-NL" baseline="0" dirty="0" err="1" smtClean="0"/>
              <a:t>multi-core</a:t>
            </a:r>
            <a:r>
              <a:rPr lang="nl-NL" baseline="0" dirty="0" smtClean="0"/>
              <a:t> as *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3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Before</a:t>
            </a:r>
            <a:r>
              <a:rPr lang="nl-NL" dirty="0" smtClean="0"/>
              <a:t> teaching I </a:t>
            </a:r>
            <a:r>
              <a:rPr lang="nl-NL" dirty="0" err="1" smtClean="0"/>
              <a:t>worked</a:t>
            </a:r>
            <a:r>
              <a:rPr lang="nl-NL" dirty="0" smtClean="0"/>
              <a:t> in </a:t>
            </a:r>
            <a:r>
              <a:rPr lang="nl-NL" dirty="0" err="1" smtClean="0"/>
              <a:t>process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industry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space</a:t>
            </a:r>
            <a:r>
              <a:rPr lang="nl-NL" baseline="0" dirty="0" smtClean="0"/>
              <a:t>, later </a:t>
            </a:r>
            <a:r>
              <a:rPr lang="nl-NL" baseline="0" dirty="0" err="1" smtClean="0"/>
              <a:t>defense</a:t>
            </a:r>
            <a:endParaRPr lang="nl-NL" baseline="0" dirty="0" smtClean="0"/>
          </a:p>
          <a:p>
            <a:r>
              <a:rPr lang="nl-NL" baseline="0" dirty="0" smtClean="0"/>
              <a:t>Small </a:t>
            </a:r>
            <a:r>
              <a:rPr lang="nl-NL" baseline="0" dirty="0" err="1" smtClean="0"/>
              <a:t>ducth</a:t>
            </a:r>
            <a:r>
              <a:rPr lang="nl-NL" baseline="0" dirty="0" smtClean="0"/>
              <a:t> company,</a:t>
            </a:r>
          </a:p>
          <a:p>
            <a:r>
              <a:rPr lang="nl-NL" dirty="0" err="1" smtClean="0"/>
              <a:t>Everything</a:t>
            </a:r>
            <a:r>
              <a:rPr lang="nl-NL" dirty="0" smtClean="0"/>
              <a:t> </a:t>
            </a:r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Netherlands</a:t>
            </a:r>
            <a:r>
              <a:rPr lang="nl-NL" baseline="0" dirty="0"/>
              <a:t> is small, </a:t>
            </a:r>
            <a:r>
              <a:rPr lang="nl-NL" baseline="0" dirty="0" err="1"/>
              <a:t>except</a:t>
            </a:r>
            <a:r>
              <a:rPr lang="nl-NL" baseline="0" dirty="0"/>
              <a:t> of course </a:t>
            </a:r>
            <a:r>
              <a:rPr lang="nl-NL" baseline="0" dirty="0" err="1"/>
              <a:t>our</a:t>
            </a:r>
            <a:r>
              <a:rPr lang="nl-NL" baseline="0" dirty="0"/>
              <a:t> ego’s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6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That</a:t>
            </a:r>
            <a:r>
              <a:rPr lang="nl-NL" baseline="0" dirty="0" smtClean="0"/>
              <a:t> does get </a:t>
            </a:r>
            <a:r>
              <a:rPr lang="nl-NL" baseline="0" dirty="0" err="1" smtClean="0"/>
              <a:t>rid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those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digits</a:t>
            </a:r>
            <a:r>
              <a:rPr lang="nl-NL" baseline="0" dirty="0" smtClean="0"/>
              <a:t>, but </a:t>
            </a:r>
            <a:r>
              <a:rPr lang="nl-NL" baseline="0" dirty="0" err="1" smtClean="0"/>
              <a:t>there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still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90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That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better</a:t>
            </a:r>
            <a:r>
              <a:rPr lang="nl-NL" baseline="0" dirty="0" smtClean="0"/>
              <a:t>, but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still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doesn’t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easily</a:t>
            </a:r>
            <a:r>
              <a:rPr lang="nl-NL" baseline="0" dirty="0" smtClean="0"/>
              <a:t> show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differences</a:t>
            </a:r>
            <a:endParaRPr lang="nl-NL" baseline="0" dirty="0" smtClean="0"/>
          </a:p>
          <a:p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those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numbers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lack</a:t>
            </a:r>
            <a:r>
              <a:rPr lang="nl-NL" baseline="0" dirty="0" smtClean="0"/>
              <a:t> a proper unit,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let’s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63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Compilers? 3-p </a:t>
            </a:r>
            <a:r>
              <a:rPr lang="nl-NL" dirty="0" err="1" smtClean="0"/>
              <a:t>libraries</a:t>
            </a:r>
            <a:r>
              <a:rPr lang="nl-NL" dirty="0" smtClean="0"/>
              <a:t>? RTOS??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You’ve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kidding</a:t>
            </a:r>
            <a:endParaRPr lang="nl-NL" baseline="0" dirty="0" smtClean="0"/>
          </a:p>
          <a:p>
            <a:r>
              <a:rPr lang="nl-NL" baseline="0" dirty="0" err="1" smtClean="0"/>
              <a:t>I’ll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fill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those</a:t>
            </a:r>
            <a:r>
              <a:rPr lang="nl-NL" baseline="0" dirty="0" smtClean="0"/>
              <a:t> 256 </a:t>
            </a:r>
            <a:r>
              <a:rPr lang="nl-NL" baseline="0" dirty="0" err="1" smtClean="0"/>
              <a:t>instructions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myself</a:t>
            </a:r>
            <a:r>
              <a:rPr lang="nl-NL" baseline="0" dirty="0" smtClean="0"/>
              <a:t>!</a:t>
            </a:r>
          </a:p>
          <a:p>
            <a:r>
              <a:rPr lang="nl-NL" baseline="0" dirty="0" smtClean="0"/>
              <a:t>But </a:t>
            </a:r>
            <a:r>
              <a:rPr lang="nl-NL" baseline="0" dirty="0" err="1" smtClean="0"/>
              <a:t>there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easier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ways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write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those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instructions</a:t>
            </a:r>
            <a:r>
              <a:rPr lang="nl-NL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76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least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size-wise</a:t>
            </a:r>
            <a:endParaRPr lang="nl-NL" baseline="0" dirty="0" smtClean="0"/>
          </a:p>
          <a:p>
            <a:r>
              <a:rPr lang="nl-NL" baseline="0" dirty="0" err="1" smtClean="0"/>
              <a:t>Historic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interpreters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could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much</a:t>
            </a:r>
            <a:r>
              <a:rPr lang="nl-NL" baseline="0" dirty="0" smtClean="0"/>
              <a:t> smaller, a few </a:t>
            </a:r>
            <a:r>
              <a:rPr lang="nl-NL" baseline="0" dirty="0" err="1" smtClean="0"/>
              <a:t>KiB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</a:t>
            </a:r>
            <a:r>
              <a:rPr lang="nl-NL" baseline="0" dirty="0" smtClean="0"/>
              <a:t> integer-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basic</a:t>
            </a:r>
          </a:p>
          <a:p>
            <a:r>
              <a:rPr lang="nl-NL" baseline="0" dirty="0" smtClean="0"/>
              <a:t>but </a:t>
            </a:r>
            <a:r>
              <a:rPr lang="nl-NL" baseline="0" dirty="0" err="1" smtClean="0"/>
              <a:t>those</a:t>
            </a:r>
            <a:r>
              <a:rPr lang="nl-NL" baseline="0" dirty="0" smtClean="0"/>
              <a:t> are no match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compiling</a:t>
            </a:r>
            <a:r>
              <a:rPr lang="nl-NL" baseline="0" dirty="0" smtClean="0"/>
              <a:t> development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10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33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least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size-wise</a:t>
            </a:r>
            <a:endParaRPr lang="nl-NL" baseline="0" dirty="0" smtClean="0"/>
          </a:p>
          <a:p>
            <a:r>
              <a:rPr lang="nl-NL" baseline="0" dirty="0" err="1" smtClean="0"/>
              <a:t>Historic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interpreters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could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much</a:t>
            </a:r>
            <a:r>
              <a:rPr lang="nl-NL" baseline="0" dirty="0" smtClean="0"/>
              <a:t> smaller, a few </a:t>
            </a:r>
            <a:r>
              <a:rPr lang="nl-NL" baseline="0" dirty="0" err="1" smtClean="0"/>
              <a:t>KiB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</a:t>
            </a:r>
            <a:r>
              <a:rPr lang="nl-NL" baseline="0" dirty="0" smtClean="0"/>
              <a:t> integer-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basic</a:t>
            </a:r>
          </a:p>
          <a:p>
            <a:r>
              <a:rPr lang="nl-NL" baseline="0" dirty="0" smtClean="0"/>
              <a:t>but </a:t>
            </a:r>
            <a:r>
              <a:rPr lang="nl-NL" baseline="0" dirty="0" err="1" smtClean="0"/>
              <a:t>those</a:t>
            </a:r>
            <a:r>
              <a:rPr lang="nl-NL" baseline="0" dirty="0" smtClean="0"/>
              <a:t> are no match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compiling</a:t>
            </a:r>
            <a:r>
              <a:rPr lang="nl-NL" baseline="0" dirty="0" smtClean="0"/>
              <a:t> development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71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least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size-wise</a:t>
            </a:r>
            <a:endParaRPr lang="nl-NL" baseline="0" dirty="0" smtClean="0"/>
          </a:p>
          <a:p>
            <a:r>
              <a:rPr lang="nl-NL" baseline="0" dirty="0" err="1" smtClean="0"/>
              <a:t>Historic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interpreters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could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much</a:t>
            </a:r>
            <a:r>
              <a:rPr lang="nl-NL" baseline="0" dirty="0" smtClean="0"/>
              <a:t> smaller, a few </a:t>
            </a:r>
            <a:r>
              <a:rPr lang="nl-NL" baseline="0" dirty="0" err="1" smtClean="0"/>
              <a:t>KiB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</a:t>
            </a:r>
            <a:r>
              <a:rPr lang="nl-NL" baseline="0" dirty="0" smtClean="0"/>
              <a:t> integer-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basic</a:t>
            </a:r>
          </a:p>
          <a:p>
            <a:r>
              <a:rPr lang="nl-NL" baseline="0" dirty="0" smtClean="0"/>
              <a:t>but </a:t>
            </a:r>
            <a:r>
              <a:rPr lang="nl-NL" baseline="0" dirty="0" err="1" smtClean="0"/>
              <a:t>those</a:t>
            </a:r>
            <a:r>
              <a:rPr lang="nl-NL" baseline="0" dirty="0" smtClean="0"/>
              <a:t> are no match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compiling</a:t>
            </a:r>
            <a:r>
              <a:rPr lang="nl-NL" baseline="0" dirty="0" smtClean="0"/>
              <a:t> development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83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77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Left</a:t>
            </a:r>
            <a:r>
              <a:rPr lang="nl-NL" dirty="0" smtClean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Or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(</a:t>
            </a:r>
            <a:r>
              <a:rPr lang="nl-NL" dirty="0" err="1" smtClean="0"/>
              <a:t>less</a:t>
            </a:r>
            <a:r>
              <a:rPr lang="nl-NL" dirty="0" smtClean="0"/>
              <a:t> </a:t>
            </a:r>
            <a:r>
              <a:rPr lang="nl-NL" dirty="0" err="1" smtClean="0"/>
              <a:t>risky</a:t>
            </a:r>
            <a:r>
              <a:rPr lang="nl-NL" dirty="0" smtClean="0"/>
              <a:t>) hardware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Right: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Especially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dirty="0" err="1" smtClean="0"/>
              <a:t>changing</a:t>
            </a:r>
            <a:r>
              <a:rPr lang="nl-NL" dirty="0" smtClean="0"/>
              <a:t> user </a:t>
            </a:r>
            <a:r>
              <a:rPr lang="nl-NL" dirty="0" err="1" smtClean="0"/>
              <a:t>requirements</a:t>
            </a:r>
            <a:r>
              <a:rPr lang="nl-NL" dirty="0" smtClean="0"/>
              <a:t>, low volume</a:t>
            </a:r>
          </a:p>
          <a:p>
            <a:r>
              <a:rPr lang="nl-NL" dirty="0" err="1" smtClean="0"/>
              <a:t>Size</a:t>
            </a:r>
            <a:r>
              <a:rPr lang="nl-NL" baseline="0" dirty="0" smtClean="0"/>
              <a:t> factor 2 .. 20</a:t>
            </a:r>
          </a:p>
          <a:p>
            <a:r>
              <a:rPr lang="nl-NL" baseline="0" dirty="0" smtClean="0"/>
              <a:t>Speed factor 2 .. 200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14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smtClean="0"/>
              <a:t>C!</a:t>
            </a:r>
          </a:p>
          <a:p>
            <a:endParaRPr lang="nl-NL" dirty="0" smtClean="0"/>
          </a:p>
          <a:p>
            <a:r>
              <a:rPr lang="nl-NL" dirty="0" err="1" smtClean="0"/>
              <a:t>Perventing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errors</a:t>
            </a:r>
            <a:endParaRPr lang="nl-NL" baseline="0" dirty="0" smtClean="0"/>
          </a:p>
          <a:p>
            <a:r>
              <a:rPr lang="nl-NL" baseline="0" dirty="0" smtClean="0"/>
              <a:t>Code </a:t>
            </a:r>
            <a:r>
              <a:rPr lang="nl-NL" baseline="0" dirty="0" err="1" smtClean="0"/>
              <a:t>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03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construction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(</a:t>
            </a:r>
            <a:r>
              <a:rPr lang="nl-NL" dirty="0" err="1"/>
              <a:t>russian</a:t>
            </a:r>
            <a:r>
              <a:rPr lang="nl-NL" dirty="0"/>
              <a:t> segment of) </a:t>
            </a:r>
            <a:r>
              <a:rPr lang="nl-NL" dirty="0" err="1"/>
              <a:t>the</a:t>
            </a:r>
            <a:r>
              <a:rPr lang="nl-NL" dirty="0"/>
              <a:t> International</a:t>
            </a:r>
            <a:r>
              <a:rPr lang="nl-NL" baseline="0" dirty="0"/>
              <a:t> Space 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066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Reduce</a:t>
            </a:r>
            <a:r>
              <a:rPr lang="nl-NL" dirty="0" smtClean="0"/>
              <a:t> </a:t>
            </a:r>
            <a:r>
              <a:rPr lang="nl-NL" dirty="0" err="1" smtClean="0"/>
              <a:t>those</a:t>
            </a:r>
            <a:r>
              <a:rPr lang="nl-NL" dirty="0" smtClean="0"/>
              <a:t> attention-</a:t>
            </a:r>
            <a:r>
              <a:rPr lang="nl-NL" dirty="0" err="1" smtClean="0"/>
              <a:t>wasting</a:t>
            </a:r>
            <a:r>
              <a:rPr lang="nl-NL" dirty="0" smtClean="0"/>
              <a:t> SHOUTING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macros</a:t>
            </a:r>
            <a:endParaRPr lang="nl-NL" baseline="0" dirty="0" smtClean="0"/>
          </a:p>
          <a:p>
            <a:r>
              <a:rPr lang="nl-NL" baseline="0" dirty="0" smtClean="0"/>
              <a:t>(</a:t>
            </a:r>
            <a:r>
              <a:rPr lang="nl-NL" baseline="0" dirty="0" err="1" smtClean="0"/>
              <a:t>who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still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write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constants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enum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values</a:t>
            </a:r>
            <a:r>
              <a:rPr lang="nl-NL" baseline="0" dirty="0" smtClean="0"/>
              <a:t> in CAPITALS??)</a:t>
            </a:r>
          </a:p>
          <a:p>
            <a:r>
              <a:rPr lang="nl-NL" dirty="0" smtClean="0">
                <a:sym typeface="Wingdings" panose="05000000000000000000" pitchFamily="2" charset="2"/>
              </a:rPr>
              <a:t> </a:t>
            </a:r>
            <a:r>
              <a:rPr lang="nl-NL" dirty="0" err="1" smtClean="0">
                <a:sym typeface="Wingdings" panose="05000000000000000000" pitchFamily="2" charset="2"/>
              </a:rPr>
              <a:t>That</a:t>
            </a:r>
            <a:r>
              <a:rPr lang="nl-NL" dirty="0" smtClean="0">
                <a:sym typeface="Wingdings" panose="05000000000000000000" pitchFamily="2" charset="2"/>
              </a:rPr>
              <a:t> means </a:t>
            </a:r>
            <a:r>
              <a:rPr lang="nl-NL" dirty="0" err="1" smtClean="0">
                <a:sym typeface="Wingdings" panose="05000000000000000000" pitchFamily="2" charset="2"/>
              </a:rPr>
              <a:t>that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it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facilitates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things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that</a:t>
            </a:r>
            <a:r>
              <a:rPr lang="nl-NL" baseline="0" dirty="0" smtClean="0">
                <a:sym typeface="Wingdings" panose="05000000000000000000" pitchFamily="2" charset="2"/>
              </a:rPr>
              <a:t> even (right-</a:t>
            </a:r>
            <a:r>
              <a:rPr lang="nl-NL" baseline="0" dirty="0" err="1" smtClean="0">
                <a:sym typeface="Wingdings" panose="05000000000000000000" pitchFamily="2" charset="2"/>
              </a:rPr>
              <a:t>minded</a:t>
            </a:r>
            <a:r>
              <a:rPr lang="nl-NL" baseline="0" dirty="0" smtClean="0">
                <a:sym typeface="Wingdings" panose="05000000000000000000" pitchFamily="2" charset="2"/>
              </a:rPr>
              <a:t>) C </a:t>
            </a:r>
            <a:r>
              <a:rPr lang="nl-NL" baseline="0" dirty="0" err="1" smtClean="0">
                <a:sym typeface="Wingdings" panose="05000000000000000000" pitchFamily="2" charset="2"/>
              </a:rPr>
              <a:t>programmers</a:t>
            </a:r>
            <a:r>
              <a:rPr lang="nl-NL" baseline="0" dirty="0" smtClean="0">
                <a:sym typeface="Wingdings" panose="05000000000000000000" pitchFamily="2" charset="2"/>
              </a:rPr>
              <a:t> want!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50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78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smtClean="0"/>
              <a:t>C</a:t>
            </a:r>
          </a:p>
          <a:p>
            <a:r>
              <a:rPr lang="nl-NL" dirty="0" smtClean="0"/>
              <a:t>In a sense these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singeltons: </a:t>
            </a:r>
            <a:r>
              <a:rPr lang="nl-NL" baseline="0" dirty="0" err="1" smtClean="0"/>
              <a:t>things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library </a:t>
            </a:r>
            <a:r>
              <a:rPr lang="nl-NL" baseline="0" dirty="0" err="1" smtClean="0"/>
              <a:t>grabs</a:t>
            </a:r>
            <a:r>
              <a:rPr lang="nl-NL" baseline="0" dirty="0" smtClean="0"/>
              <a:t> without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consent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there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nothing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696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Someone</a:t>
            </a:r>
            <a:r>
              <a:rPr lang="nl-NL" dirty="0" smtClean="0"/>
              <a:t> </a:t>
            </a:r>
            <a:r>
              <a:rPr lang="nl-NL" dirty="0" err="1" smtClean="0"/>
              <a:t>remarked</a:t>
            </a:r>
            <a:r>
              <a:rPr lang="nl-NL" dirty="0" smtClean="0"/>
              <a:t> </a:t>
            </a:r>
            <a:r>
              <a:rPr lang="nl-NL" dirty="0" err="1" smtClean="0"/>
              <a:t>yesterdag</a:t>
            </a:r>
            <a:r>
              <a:rPr lang="nl-NL" dirty="0" smtClean="0"/>
              <a:t>: </a:t>
            </a:r>
            <a:r>
              <a:rPr lang="nl-NL" dirty="0" err="1" smtClean="0"/>
              <a:t>the</a:t>
            </a:r>
            <a:r>
              <a:rPr lang="nl-NL" dirty="0" smtClean="0"/>
              <a:t> word “</a:t>
            </a:r>
            <a:r>
              <a:rPr lang="nl-NL" dirty="0" err="1" smtClean="0"/>
              <a:t>just</a:t>
            </a:r>
            <a:r>
              <a:rPr lang="nl-NL" dirty="0" smtClean="0"/>
              <a:t>” is a </a:t>
            </a:r>
            <a:r>
              <a:rPr lang="nl-NL" dirty="0" err="1" smtClean="0"/>
              <a:t>documentation</a:t>
            </a:r>
            <a:r>
              <a:rPr lang="nl-NL" dirty="0" smtClean="0"/>
              <a:t> </a:t>
            </a:r>
            <a:r>
              <a:rPr lang="nl-NL" dirty="0" err="1" smtClean="0"/>
              <a:t>smell</a:t>
            </a:r>
            <a:endParaRPr lang="nl-NL" baseline="0" dirty="0" smtClean="0"/>
          </a:p>
          <a:p>
            <a:r>
              <a:rPr lang="nl-NL" baseline="0" dirty="0" smtClean="0"/>
              <a:t>The C++ </a:t>
            </a:r>
            <a:r>
              <a:rPr lang="nl-NL" baseline="0" dirty="0" err="1" smtClean="0"/>
              <a:t>versiion</a:t>
            </a:r>
            <a:r>
              <a:rPr lang="nl-NL" baseline="0" dirty="0" smtClean="0"/>
              <a:t> scores low on </a:t>
            </a:r>
            <a:r>
              <a:rPr lang="nl-NL" baseline="0" dirty="0" err="1" smtClean="0"/>
              <a:t>diversity</a:t>
            </a:r>
            <a:r>
              <a:rPr lang="nl-NL" baseline="0" dirty="0" smtClean="0"/>
              <a:t> –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excludes</a:t>
            </a:r>
            <a:r>
              <a:rPr lang="nl-NL" baseline="0" dirty="0" smtClean="0"/>
              <a:t> me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my</a:t>
            </a:r>
            <a:r>
              <a:rPr lang="nl-NL" baseline="0" dirty="0" smtClean="0"/>
              <a:t> small chips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28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Domain</a:t>
            </a:r>
            <a:r>
              <a:rPr lang="nl-NL" baseline="0" dirty="0" smtClean="0"/>
              <a:t> experts, </a:t>
            </a:r>
            <a:r>
              <a:rPr lang="nl-NL" baseline="0" dirty="0" err="1" smtClean="0"/>
              <a:t>proud</a:t>
            </a:r>
            <a:r>
              <a:rPr lang="nl-NL" baseline="0" dirty="0" smtClean="0"/>
              <a:t>!, </a:t>
            </a:r>
            <a:r>
              <a:rPr lang="nl-NL" baseline="0" dirty="0" err="1" smtClean="0"/>
              <a:t>programming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part of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job, </a:t>
            </a:r>
            <a:r>
              <a:rPr lang="nl-NL" baseline="0" dirty="0" err="1" smtClean="0"/>
              <a:t>too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learn</a:t>
            </a:r>
            <a:r>
              <a:rPr lang="nl-NL" baseline="0" dirty="0" smtClean="0"/>
              <a:t> new </a:t>
            </a:r>
            <a:r>
              <a:rPr lang="nl-NL" baseline="0" dirty="0" err="1" smtClean="0"/>
              <a:t>ways</a:t>
            </a:r>
            <a:endParaRPr lang="nl-NL" baseline="0" dirty="0" smtClean="0"/>
          </a:p>
          <a:p>
            <a:r>
              <a:rPr lang="nl-NL" baseline="0" dirty="0" smtClean="0"/>
              <a:t>3 </a:t>
            </a:r>
            <a:r>
              <a:rPr lang="nl-NL" baseline="0" dirty="0" err="1" smtClean="0"/>
              <a:t>unavoidable</a:t>
            </a:r>
            <a:endParaRPr lang="nl-NL" baseline="0" dirty="0" smtClean="0"/>
          </a:p>
          <a:p>
            <a:r>
              <a:rPr lang="nl-NL" baseline="0" dirty="0" smtClean="0"/>
              <a:t>3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solved</a:t>
            </a:r>
            <a:r>
              <a:rPr lang="nl-NL" baseline="0" dirty="0" smtClean="0"/>
              <a:t> (1 is </a:t>
            </a:r>
            <a:r>
              <a:rPr lang="nl-NL" baseline="0" dirty="0" err="1" smtClean="0"/>
              <a:t>nonsense</a:t>
            </a:r>
            <a:r>
              <a:rPr lang="nl-NL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458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embedded equivalent of “Hello world”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000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contexts I might take the red 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take a blue</a:t>
            </a:r>
            <a:r>
              <a:rPr lang="en-US" baseline="0" dirty="0"/>
              <a:t> pill</a:t>
            </a:r>
            <a:r>
              <a:rPr lang="en-US" dirty="0"/>
              <a:t>, so some ugly details remain hidden from us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904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Hardware-wise this feels like cheating, but your are not here for EE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Very cheap</a:t>
            </a:r>
          </a:p>
          <a:p>
            <a:r>
              <a:rPr lang="en-US" dirty="0"/>
              <a:t>Some doubt about quality</a:t>
            </a:r>
          </a:p>
          <a:p>
            <a:r>
              <a:rPr lang="en-US" dirty="0"/>
              <a:t>Also red pill, black pill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899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micro-controllers</a:t>
            </a:r>
            <a:r>
              <a:rPr lang="nl-NL" baseline="0" dirty="0"/>
              <a:t> 32 bit of </a:t>
            </a:r>
            <a:r>
              <a:rPr lang="nl-NL" baseline="0" dirty="0" err="1"/>
              <a:t>address</a:t>
            </a:r>
            <a:r>
              <a:rPr lang="nl-NL" baseline="0" dirty="0"/>
              <a:t> </a:t>
            </a:r>
            <a:r>
              <a:rPr lang="nl-NL" baseline="0" dirty="0" err="1"/>
              <a:t>space</a:t>
            </a:r>
            <a:r>
              <a:rPr lang="nl-NL" baseline="0" dirty="0"/>
              <a:t> is </a:t>
            </a:r>
            <a:r>
              <a:rPr lang="nl-NL" baseline="0" dirty="0" err="1"/>
              <a:t>still</a:t>
            </a:r>
            <a:r>
              <a:rPr lang="nl-NL" baseline="0" dirty="0"/>
              <a:t> a LOT</a:t>
            </a:r>
          </a:p>
          <a:p>
            <a:r>
              <a:rPr lang="nl-NL" dirty="0" err="1"/>
              <a:t>Nearly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CPUs</a:t>
            </a:r>
            <a:r>
              <a:rPr lang="nl-NL" baseline="0" dirty="0"/>
              <a:t> </a:t>
            </a:r>
            <a:r>
              <a:rPr lang="nl-NL" baseline="0" dirty="0" err="1"/>
              <a:t>used</a:t>
            </a:r>
            <a:r>
              <a:rPr lang="nl-NL" baseline="0" dirty="0"/>
              <a:t> memory-</a:t>
            </a:r>
            <a:r>
              <a:rPr lang="nl-NL" baseline="0" dirty="0" err="1"/>
              <a:t>mapped</a:t>
            </a:r>
            <a:r>
              <a:rPr lang="nl-NL" baseline="0" dirty="0"/>
              <a:t> </a:t>
            </a:r>
            <a:r>
              <a:rPr lang="nl-NL" baseline="0" dirty="0" err="1"/>
              <a:t>peripherals</a:t>
            </a:r>
            <a:endParaRPr lang="nl-NL" baseline="0" dirty="0"/>
          </a:p>
          <a:p>
            <a:r>
              <a:rPr lang="nl-NL" baseline="0" dirty="0"/>
              <a:t>Registers </a:t>
            </a:r>
            <a:r>
              <a:rPr lang="nl-NL" baseline="0" dirty="0" err="1"/>
              <a:t>here</a:t>
            </a:r>
            <a:r>
              <a:rPr lang="nl-NL" baseline="0" dirty="0"/>
              <a:t> means memory-</a:t>
            </a:r>
            <a:r>
              <a:rPr lang="nl-NL" baseline="0" dirty="0" err="1"/>
              <a:t>mapped</a:t>
            </a:r>
            <a:r>
              <a:rPr lang="nl-NL" baseline="0" dirty="0"/>
              <a:t> hardware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058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This</a:t>
            </a:r>
            <a:r>
              <a:rPr lang="nl-NL" dirty="0" smtClean="0"/>
              <a:t> part of </a:t>
            </a:r>
            <a:r>
              <a:rPr lang="nl-NL" dirty="0" err="1" smtClean="0"/>
              <a:t>one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1133 pages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r>
              <a:rPr lang="nl-NL" baseline="0" dirty="0" smtClean="0"/>
              <a:t> manual</a:t>
            </a:r>
          </a:p>
          <a:p>
            <a:r>
              <a:rPr lang="nl-NL" baseline="0" dirty="0" err="1" smtClean="0"/>
              <a:t>One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more </a:t>
            </a:r>
            <a:r>
              <a:rPr lang="nl-NL" baseline="0" dirty="0" err="1" smtClean="0"/>
              <a:t>readable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ones</a:t>
            </a:r>
            <a:r>
              <a:rPr lang="nl-NL" baseline="0" dirty="0" smtClean="0"/>
              <a:t>!</a:t>
            </a:r>
          </a:p>
          <a:p>
            <a:r>
              <a:rPr lang="nl-NL" baseline="0" dirty="0" err="1" smtClean="0"/>
              <a:t>Alternatuive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read-modify-write</a:t>
            </a:r>
            <a:r>
              <a:rPr lang="nl-NL" baseline="0" dirty="0" smtClean="0"/>
              <a:t>: slower,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concurrency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65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</a:t>
            </a:r>
            <a:r>
              <a:rPr lang="nl-NL" baseline="0" dirty="0"/>
              <a:t> </a:t>
            </a:r>
            <a:r>
              <a:rPr lang="nl-NL" baseline="0" dirty="0" err="1"/>
              <a:t>kept</a:t>
            </a:r>
            <a:r>
              <a:rPr lang="nl-NL" baseline="0" dirty="0"/>
              <a:t> </a:t>
            </a:r>
            <a:r>
              <a:rPr lang="nl-NL" baseline="0" dirty="0" err="1"/>
              <a:t>looking</a:t>
            </a:r>
            <a:r>
              <a:rPr lang="nl-NL" baseline="0" dirty="0"/>
              <a:t> </a:t>
            </a:r>
            <a:r>
              <a:rPr lang="nl-NL" baseline="0" dirty="0" err="1"/>
              <a:t>an</a:t>
            </a:r>
            <a:r>
              <a:rPr lang="nl-NL" baseline="0" dirty="0"/>
              <a:t> </a:t>
            </a:r>
            <a:r>
              <a:rPr lang="nl-NL" baseline="0" dirty="0" err="1"/>
              <a:t>eye</a:t>
            </a:r>
            <a:r>
              <a:rPr lang="nl-NL" baseline="0" dirty="0"/>
              <a:t> on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launch</a:t>
            </a:r>
            <a:r>
              <a:rPr lang="nl-NL" baseline="0" dirty="0"/>
              <a:t> date</a:t>
            </a:r>
          </a:p>
          <a:p>
            <a:r>
              <a:rPr lang="nl-NL" baseline="0" dirty="0" err="1"/>
              <a:t>Someone</a:t>
            </a:r>
            <a:r>
              <a:rPr lang="nl-NL" baseline="0" dirty="0"/>
              <a:t> </a:t>
            </a:r>
            <a:r>
              <a:rPr lang="nl-NL" baseline="0" dirty="0" err="1"/>
              <a:t>obviously</a:t>
            </a:r>
            <a:r>
              <a:rPr lang="nl-NL" baseline="0" dirty="0"/>
              <a:t> </a:t>
            </a:r>
            <a:r>
              <a:rPr lang="nl-NL" baseline="0" dirty="0" err="1"/>
              <a:t>kept</a:t>
            </a:r>
            <a:r>
              <a:rPr lang="nl-NL" baseline="0" dirty="0"/>
              <a:t> updating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smtClean="0">
                <a:sym typeface="Wingdings" panose="05000000000000000000" pitchFamily="2" charset="2"/>
              </a:rPr>
              <a:t></a:t>
            </a:r>
          </a:p>
          <a:p>
            <a:endParaRPr lang="nl-NL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Meanwhile</a:t>
            </a:r>
            <a:r>
              <a:rPr lang="nl-NL" dirty="0" smtClean="0"/>
              <a:t>, </a:t>
            </a:r>
            <a:r>
              <a:rPr lang="nl-NL" dirty="0" err="1" smtClean="0"/>
              <a:t>other</a:t>
            </a:r>
            <a:r>
              <a:rPr lang="nl-NL" dirty="0" smtClean="0"/>
              <a:t> </a:t>
            </a:r>
            <a:r>
              <a:rPr lang="nl-NL" dirty="0" err="1" smtClean="0"/>
              <a:t>projects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going</a:t>
            </a:r>
            <a:r>
              <a:rPr lang="nl-NL" dirty="0" smtClean="0"/>
              <a:t> 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148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embedded equivalent of “Hello world”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420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embedded equivalent of “Hello world</a:t>
            </a:r>
            <a:r>
              <a:rPr lang="en-US" dirty="0" smtClean="0"/>
              <a:t>”</a:t>
            </a:r>
          </a:p>
          <a:p>
            <a:r>
              <a:rPr lang="nl-NL" dirty="0" smtClean="0"/>
              <a:t>We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heared</a:t>
            </a:r>
            <a:r>
              <a:rPr lang="nl-NL" dirty="0" smtClean="0"/>
              <a:t> “</a:t>
            </a:r>
            <a:r>
              <a:rPr lang="nl-NL" dirty="0" err="1" smtClean="0"/>
              <a:t>less</a:t>
            </a:r>
            <a:r>
              <a:rPr lang="nl-NL" dirty="0" smtClean="0"/>
              <a:t> </a:t>
            </a:r>
            <a:r>
              <a:rPr lang="nl-NL" dirty="0" err="1" smtClean="0"/>
              <a:t>assembly</a:t>
            </a:r>
            <a:r>
              <a:rPr lang="nl-NL" dirty="0" smtClean="0"/>
              <a:t> is </a:t>
            </a:r>
            <a:r>
              <a:rPr lang="nl-NL" dirty="0" err="1" smtClean="0"/>
              <a:t>better</a:t>
            </a:r>
            <a:r>
              <a:rPr lang="nl-NL" dirty="0" smtClean="0"/>
              <a:t>”?</a:t>
            </a:r>
          </a:p>
          <a:p>
            <a:r>
              <a:rPr lang="nl-NL" dirty="0" smtClean="0"/>
              <a:t>I</a:t>
            </a:r>
            <a:r>
              <a:rPr lang="nl-NL" baseline="0" dirty="0" smtClean="0"/>
              <a:t> want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a bad </a:t>
            </a:r>
            <a:r>
              <a:rPr lang="nl-NL" baseline="0" dirty="0" err="1" smtClean="0"/>
              <a:t>guy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 I </a:t>
            </a:r>
            <a:r>
              <a:rPr lang="nl-NL" baseline="0" dirty="0" err="1" smtClean="0"/>
              <a:t>include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assembler </a:t>
            </a:r>
            <a:r>
              <a:rPr lang="nl-NL" baseline="0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550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038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bit better: use a macro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161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bit better: use a macro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577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bit better: use a macro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567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bit better: use a macro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521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See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similarity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printf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65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Range checks, of course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588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See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similarity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printf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86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guess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, Phil Nash </a:t>
            </a:r>
            <a:r>
              <a:rPr lang="nl-NL" baseline="0" dirty="0" err="1" smtClean="0"/>
              <a:t>already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mentioned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in his talk</a:t>
            </a:r>
          </a:p>
          <a:p>
            <a:r>
              <a:rPr lang="nl-NL" dirty="0" err="1" smtClean="0"/>
              <a:t>Arianespace</a:t>
            </a:r>
            <a:r>
              <a:rPr lang="nl-NL" dirty="0" smtClean="0"/>
              <a:t> </a:t>
            </a:r>
            <a:r>
              <a:rPr lang="nl-NL" dirty="0"/>
              <a:t>had </a:t>
            </a:r>
            <a:r>
              <a:rPr lang="nl-NL" dirty="0" err="1"/>
              <a:t>designed</a:t>
            </a:r>
            <a:r>
              <a:rPr lang="nl-NL" dirty="0"/>
              <a:t> a brand new </a:t>
            </a:r>
            <a:r>
              <a:rPr lang="nl-NL" dirty="0" err="1"/>
              <a:t>rocket</a:t>
            </a:r>
            <a:endParaRPr lang="nl-NL" dirty="0"/>
          </a:p>
          <a:p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radical</a:t>
            </a:r>
            <a:r>
              <a:rPr lang="nl-NL" dirty="0"/>
              <a:t> new design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commercially</a:t>
            </a:r>
            <a:r>
              <a:rPr lang="nl-NL" dirty="0"/>
              <a:t> </a:t>
            </a:r>
            <a:r>
              <a:rPr lang="nl-NL" dirty="0" err="1" smtClean="0"/>
              <a:t>successfull</a:t>
            </a:r>
            <a:endParaRPr lang="nl-NL" dirty="0" smtClean="0"/>
          </a:p>
          <a:p>
            <a:endParaRPr lang="nl-NL" dirty="0" smtClean="0"/>
          </a:p>
          <a:p>
            <a:r>
              <a:rPr lang="nl-NL" baseline="0" dirty="0" smtClean="0"/>
              <a:t>Fokker Space made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motor frame</a:t>
            </a:r>
          </a:p>
          <a:p>
            <a:r>
              <a:rPr lang="nl-NL" baseline="0" dirty="0" smtClean="0"/>
              <a:t>First </a:t>
            </a:r>
            <a:r>
              <a:rPr lang="nl-NL" baseline="0" dirty="0" err="1" smtClean="0"/>
              <a:t>successful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</a:t>
            </a:r>
            <a:r>
              <a:rPr lang="nl-NL" baseline="0" dirty="0" smtClean="0"/>
              <a:t> </a:t>
            </a:r>
            <a:r>
              <a:rPr lang="nl-NL" baseline="0" dirty="0" smtClean="0">
                <a:sym typeface="Wingdings" panose="05000000000000000000" pitchFamily="2" charset="2"/>
              </a:rPr>
              <a:t> last part of </a:t>
            </a:r>
            <a:r>
              <a:rPr lang="nl-NL" baseline="0" dirty="0" err="1" smtClean="0">
                <a:sym typeface="Wingdings" panose="05000000000000000000" pitchFamily="2" charset="2"/>
              </a:rPr>
              <a:t>the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payment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868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See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similarity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printf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258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See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similarity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printf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335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See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similarity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printf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635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See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similarity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printf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181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 </a:t>
            </a:r>
            <a:r>
              <a:rPr lang="nl-NL" dirty="0" err="1"/>
              <a:t>worries</a:t>
            </a:r>
            <a:r>
              <a:rPr lang="nl-NL" baseline="0" dirty="0"/>
              <a:t> </a:t>
            </a:r>
            <a:r>
              <a:rPr lang="nl-NL" baseline="0" dirty="0" err="1"/>
              <a:t>about</a:t>
            </a:r>
            <a:r>
              <a:rPr lang="nl-NL" baseline="0" dirty="0"/>
              <a:t> object </a:t>
            </a:r>
            <a:r>
              <a:rPr lang="nl-NL" baseline="0" dirty="0" err="1" smtClean="0"/>
              <a:t>lifetime</a:t>
            </a:r>
            <a:endParaRPr lang="nl-NL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732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</a:t>
            </a:r>
            <a:r>
              <a:rPr lang="nl-NL" dirty="0"/>
              <a:t> as</a:t>
            </a:r>
            <a:r>
              <a:rPr lang="nl-NL" baseline="0" dirty="0"/>
              <a:t> </a:t>
            </a:r>
            <a:r>
              <a:rPr lang="nl-NL" baseline="0" dirty="0" err="1"/>
              <a:t>good</a:t>
            </a:r>
            <a:r>
              <a:rPr lang="nl-NL" baseline="0" dirty="0"/>
              <a:t> as </a:t>
            </a:r>
            <a:r>
              <a:rPr lang="nl-NL" baseline="0" dirty="0" err="1"/>
              <a:t>defines</a:t>
            </a:r>
            <a:r>
              <a:rPr lang="nl-NL" baseline="0" dirty="0"/>
              <a:t>, </a:t>
            </a:r>
            <a:r>
              <a:rPr lang="nl-NL" baseline="0" dirty="0" err="1"/>
              <a:t>seems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a random </a:t>
            </a:r>
            <a:r>
              <a:rPr lang="nl-NL" baseline="0" dirty="0" err="1"/>
              <a:t>variation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469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Sorry, code </a:t>
            </a:r>
            <a:r>
              <a:rPr lang="nl-NL" dirty="0" err="1" smtClean="0"/>
              <a:t>for</a:t>
            </a:r>
            <a:r>
              <a:rPr lang="nl-NL" dirty="0" smtClean="0"/>
              <a:t> a different 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170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527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Generally</a:t>
            </a:r>
            <a:r>
              <a:rPr lang="nl-NL" baseline="0" dirty="0" smtClean="0"/>
              <a:t> shared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high-performance </a:t>
            </a:r>
            <a:r>
              <a:rPr lang="nl-NL" baseline="0" dirty="0" err="1" smtClean="0"/>
              <a:t>domains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gaming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trading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simulation</a:t>
            </a:r>
            <a:r>
              <a:rPr lang="nl-NL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964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Causes</a:t>
            </a:r>
            <a:r>
              <a:rPr lang="nl-NL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 smtClean="0"/>
              <a:t>Quick </a:t>
            </a:r>
            <a:r>
              <a:rPr lang="nl-NL" dirty="0" err="1" smtClean="0"/>
              <a:t>evolution</a:t>
            </a:r>
            <a:r>
              <a:rPr lang="nl-NL" dirty="0" smtClean="0"/>
              <a:t>,</a:t>
            </a:r>
            <a:r>
              <a:rPr lang="nl-NL" baseline="0" dirty="0" smtClean="0"/>
              <a:t> most </a:t>
            </a:r>
            <a:r>
              <a:rPr lang="nl-NL" baseline="0" dirty="0" err="1" smtClean="0"/>
              <a:t>books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etc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outdated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smtClean="0"/>
              <a:t>Small-embedded is a </a:t>
            </a:r>
            <a:r>
              <a:rPr lang="nl-NL" baseline="0" dirty="0" err="1" smtClean="0"/>
              <a:t>minority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own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fault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organized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outspoken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99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smtClean="0"/>
              <a:t>I </a:t>
            </a:r>
            <a:r>
              <a:rPr lang="nl-NL" baseline="0" dirty="0"/>
              <a:t>was </a:t>
            </a:r>
            <a:r>
              <a:rPr lang="nl-NL" baseline="0" dirty="0" err="1"/>
              <a:t>watching</a:t>
            </a:r>
            <a:r>
              <a:rPr lang="nl-NL" baseline="0" dirty="0"/>
              <a:t> </a:t>
            </a:r>
            <a:r>
              <a:rPr lang="nl-NL" baseline="0" dirty="0" err="1"/>
              <a:t>from</a:t>
            </a:r>
            <a:r>
              <a:rPr lang="nl-NL" baseline="0" dirty="0"/>
              <a:t> a </a:t>
            </a:r>
            <a:r>
              <a:rPr lang="nl-NL" baseline="0" dirty="0" err="1"/>
              <a:t>balcony</a:t>
            </a:r>
            <a:r>
              <a:rPr lang="nl-NL" baseline="0" dirty="0"/>
              <a:t>, </a:t>
            </a:r>
            <a:r>
              <a:rPr lang="nl-NL" baseline="0" dirty="0" err="1"/>
              <a:t>overlooking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main</a:t>
            </a:r>
            <a:r>
              <a:rPr lang="nl-NL" baseline="0" dirty="0"/>
              <a:t> hall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Down below, </a:t>
            </a:r>
            <a:r>
              <a:rPr lang="nl-NL" dirty="0"/>
              <a:t>Champagne </a:t>
            </a:r>
            <a:r>
              <a:rPr lang="nl-NL" dirty="0" err="1"/>
              <a:t>and</a:t>
            </a:r>
            <a:r>
              <a:rPr lang="nl-NL" dirty="0"/>
              <a:t> cake </a:t>
            </a:r>
            <a:r>
              <a:rPr lang="nl-NL" dirty="0" err="1"/>
              <a:t>were</a:t>
            </a:r>
            <a:r>
              <a:rPr lang="nl-NL" baseline="0" dirty="0"/>
              <a:t> ready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Silence</a:t>
            </a:r>
            <a:r>
              <a:rPr lang="nl-NL" baseline="0" dirty="0"/>
              <a:t>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countdown start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602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successfull</a:t>
            </a:r>
            <a:r>
              <a:rPr lang="nl-NL" dirty="0" smtClean="0"/>
              <a:t>, </a:t>
            </a:r>
            <a:r>
              <a:rPr lang="nl-NL" dirty="0" err="1" smtClean="0"/>
              <a:t>emulate</a:t>
            </a:r>
            <a:r>
              <a:rPr lang="nl-NL" dirty="0" smtClean="0"/>
              <a:t> </a:t>
            </a:r>
            <a:r>
              <a:rPr lang="nl-NL" dirty="0" err="1" smtClean="0"/>
              <a:t>wise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. </a:t>
            </a:r>
          </a:p>
          <a:p>
            <a:r>
              <a:rPr lang="nl-NL" dirty="0" err="1" smtClean="0"/>
              <a:t>Maybe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490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successfull</a:t>
            </a:r>
            <a:r>
              <a:rPr lang="nl-NL" dirty="0" smtClean="0"/>
              <a:t>, </a:t>
            </a:r>
            <a:r>
              <a:rPr lang="nl-NL" dirty="0" err="1" smtClean="0"/>
              <a:t>emulate</a:t>
            </a:r>
            <a:r>
              <a:rPr lang="nl-NL" dirty="0" smtClean="0"/>
              <a:t> </a:t>
            </a:r>
            <a:r>
              <a:rPr lang="nl-NL" dirty="0" err="1" smtClean="0"/>
              <a:t>famous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. </a:t>
            </a:r>
          </a:p>
          <a:p>
            <a:r>
              <a:rPr lang="nl-NL" dirty="0" err="1" smtClean="0"/>
              <a:t>Haircut</a:t>
            </a:r>
            <a:r>
              <a:rPr lang="nl-NL" dirty="0" smtClean="0"/>
              <a:t> a bit like me? </a:t>
            </a:r>
            <a:r>
              <a:rPr lang="nl-NL" dirty="0" err="1" smtClean="0"/>
              <a:t>Clothes</a:t>
            </a:r>
            <a:r>
              <a:rPr lang="nl-NL" dirty="0" smtClean="0"/>
              <a:t> </a:t>
            </a:r>
            <a:r>
              <a:rPr lang="nl-NL" dirty="0" err="1" smtClean="0"/>
              <a:t>don’t</a:t>
            </a:r>
            <a:r>
              <a:rPr lang="nl-NL" dirty="0" smtClean="0"/>
              <a:t> match.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152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Wec</a:t>
            </a:r>
            <a:r>
              <a:rPr lang="nl-NL" dirty="0"/>
              <a:t> are in Berlin, </a:t>
            </a:r>
            <a:r>
              <a:rPr lang="nl-NL" dirty="0" err="1"/>
              <a:t>so</a:t>
            </a:r>
            <a:r>
              <a:rPr lang="nl-NL" dirty="0"/>
              <a:t> a quote </a:t>
            </a:r>
            <a:r>
              <a:rPr lang="nl-NL" dirty="0" err="1"/>
              <a:t>from</a:t>
            </a:r>
            <a:r>
              <a:rPr lang="nl-NL" dirty="0"/>
              <a:t> JFK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appropriate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048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programmers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633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49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Start film</a:t>
            </a:r>
          </a:p>
          <a:p>
            <a:r>
              <a:rPr lang="nl-NL" dirty="0" err="1"/>
              <a:t>Cheerfull</a:t>
            </a:r>
            <a:r>
              <a:rPr lang="nl-NL" dirty="0"/>
              <a:t> </a:t>
            </a:r>
            <a:r>
              <a:rPr lang="nl-NL" dirty="0" err="1"/>
              <a:t>chatter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engine </a:t>
            </a:r>
            <a:r>
              <a:rPr lang="nl-NL" dirty="0" err="1"/>
              <a:t>engnites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we have </a:t>
            </a:r>
            <a:r>
              <a:rPr lang="nl-NL" baseline="0" dirty="0" err="1"/>
              <a:t>liftoff</a:t>
            </a:r>
            <a:r>
              <a:rPr lang="nl-NL" baseline="0" dirty="0"/>
              <a:t>!</a:t>
            </a:r>
            <a:endParaRPr lang="nl-NL" dirty="0"/>
          </a:p>
          <a:p>
            <a:r>
              <a:rPr lang="nl-NL" dirty="0"/>
              <a:t>@50 </a:t>
            </a:r>
            <a:r>
              <a:rPr lang="nl-NL" dirty="0" err="1"/>
              <a:t>oops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supposed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that</a:t>
            </a:r>
            <a:endParaRPr lang="nl-NL" dirty="0"/>
          </a:p>
          <a:p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was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expensive</a:t>
            </a:r>
            <a:r>
              <a:rPr lang="nl-NL" dirty="0"/>
              <a:t> </a:t>
            </a:r>
            <a:r>
              <a:rPr lang="nl-NL" dirty="0" err="1"/>
              <a:t>firecracker</a:t>
            </a:r>
            <a:r>
              <a:rPr lang="nl-NL" dirty="0"/>
              <a:t>! </a:t>
            </a:r>
          </a:p>
          <a:p>
            <a:r>
              <a:rPr lang="nl-NL" dirty="0" err="1"/>
              <a:t>Around</a:t>
            </a:r>
            <a:r>
              <a:rPr lang="nl-NL" dirty="0"/>
              <a:t> E 300’000’000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03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champagne was stowed away,</a:t>
            </a:r>
          </a:p>
          <a:p>
            <a:r>
              <a:rPr lang="en-US" dirty="0"/>
              <a:t>But we did eat the cake, would be a waste to let it go uneaten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5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050622" y="6356350"/>
            <a:ext cx="1090040" cy="397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5772690"/>
            <a:ext cx="2743200" cy="365125"/>
          </a:xfrm>
        </p:spPr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8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6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6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09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7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3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7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3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9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1D5F1-57C3-4A24-839B-8DC9B6346491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141981" y="6382921"/>
            <a:ext cx="11823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93A1E7CD-4CAB-4694-84D9-ECE29CE86885}" type="slidenum">
              <a:rPr lang="nl-NL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r>
              <a:rPr lang="nl-NL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115 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97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5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11" Type="http://schemas.openxmlformats.org/officeDocument/2006/relationships/image" Target="../media/image50.jpe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ti.nl/blog/wp-content/uploads/2015/03/real-time-interactive.gi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gif"/><Relationship Id="rId5" Type="http://schemas.openxmlformats.org/officeDocument/2006/relationships/hyperlink" Target="http://www.voti.nl/blog/wp-content/uploads/2015/03/real-time-real-time.gif" TargetMode="External"/><Relationship Id="rId4" Type="http://schemas.openxmlformats.org/officeDocument/2006/relationships/image" Target="../media/image5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jpeg"/><Relationship Id="rId4" Type="http://schemas.openxmlformats.org/officeDocument/2006/relationships/image" Target="../media/image58.png"/><Relationship Id="rId9" Type="http://schemas.openxmlformats.org/officeDocument/2006/relationships/hyperlink" Target="http://www.google.nl/url?sa=i&amp;rct=j&amp;q=&amp;esrc=s&amp;source=images&amp;cd=&amp;cad=rja&amp;uact=8&amp;ved=0CAcQjRxqFQoTCKT-wYvQwcgCFcG8FAodCWsMWQ&amp;url=http://www.embedded.com/collections/4397897/Java&amp;psig=AFQjCNFdYNHC-KuLKhOpF1-RK3DKkamqSA&amp;ust=1444900526558494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jpeg"/><Relationship Id="rId5" Type="http://schemas.openxmlformats.org/officeDocument/2006/relationships/image" Target="../media/image66.jpeg"/><Relationship Id="rId10" Type="http://schemas.openxmlformats.org/officeDocument/2006/relationships/image" Target="../media/image71.jpe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14401" y="4784825"/>
            <a:ext cx="13550630" cy="1776480"/>
          </a:xfrm>
        </p:spPr>
        <p:txBody>
          <a:bodyPr>
            <a:normAutofit/>
          </a:bodyPr>
          <a:lstStyle/>
          <a:p>
            <a:r>
              <a:rPr lang="nl-NL" sz="3200" dirty="0">
                <a:latin typeface="Arial" panose="020B0604020202020204" pitchFamily="34" charset="0"/>
                <a:cs typeface="Arial" panose="020B0604020202020204" pitchFamily="34" charset="0"/>
              </a:rPr>
              <a:t>Meeting C++ Berlin 2017 - </a:t>
            </a:r>
            <a:r>
              <a:rPr lang="nl-NL" sz="3200" dirty="0" err="1">
                <a:latin typeface="Arial" panose="020B0604020202020204" pitchFamily="34" charset="0"/>
                <a:cs typeface="Arial" panose="020B0604020202020204" pitchFamily="34" charset="0"/>
              </a:rPr>
              <a:t>closing</a:t>
            </a:r>
            <a:r>
              <a:rPr lang="nl-NL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200" dirty="0" err="1">
                <a:latin typeface="Arial" panose="020B0604020202020204" pitchFamily="34" charset="0"/>
                <a:cs typeface="Arial" panose="020B0604020202020204" pitchFamily="34" charset="0"/>
              </a:rPr>
              <a:t>keynote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688" y="431332"/>
            <a:ext cx="11342451" cy="1655762"/>
          </a:xfrm>
        </p:spPr>
        <p:txBody>
          <a:bodyPr>
            <a:noAutofit/>
          </a:bodyPr>
          <a:lstStyle/>
          <a:p>
            <a:r>
              <a:rPr lang="nl-NL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sz="5400" b="1" dirty="0">
                <a:latin typeface="Arial" panose="020B0604020202020204" pitchFamily="34" charset="0"/>
                <a:cs typeface="Arial" panose="020B0604020202020204" pitchFamily="34" charset="0"/>
              </a:rPr>
              <a:t> C++ do </a:t>
            </a:r>
            <a:r>
              <a:rPr lang="nl-NL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nl-NL" sz="5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nl-NL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endParaRPr lang="nl-NL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nl-NL" sz="5400" b="1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nl-NL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5400" b="1" dirty="0">
                <a:latin typeface="Arial" panose="020B0604020202020204" pitchFamily="34" charset="0"/>
                <a:cs typeface="Arial" panose="020B0604020202020204" pitchFamily="34" charset="0"/>
              </a:rPr>
              <a:t> C++?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11" y="3194207"/>
            <a:ext cx="2044595" cy="26083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8906" y="3374987"/>
            <a:ext cx="72471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Wouter van Ooijen MSc (ir)</a:t>
            </a:r>
          </a:p>
          <a:p>
            <a:r>
              <a:rPr lang="nl-N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Hogeschool Utrecht, Netherlands, </a:t>
            </a:r>
          </a:p>
          <a:p>
            <a:r>
              <a:rPr lang="nl-N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senior </a:t>
            </a:r>
            <a:r>
              <a:rPr lang="nl-NL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lecturer</a:t>
            </a:r>
            <a:r>
              <a:rPr lang="nl-N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</a:t>
            </a:r>
            <a:r>
              <a:rPr lang="nl-N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  <a:p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SG14 member</a:t>
            </a:r>
            <a:endParaRPr lang="nl-NL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wouter.vanooijen@hu.nl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Afbeeldingsresultaat voor hu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0298" y="3109896"/>
            <a:ext cx="1954441" cy="96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62" y="302130"/>
            <a:ext cx="3580811" cy="16595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845" y="5716149"/>
            <a:ext cx="2730215" cy="865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60" y="5631010"/>
            <a:ext cx="3389092" cy="92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9115">
            <a:off x="7628516" y="2926562"/>
            <a:ext cx="3162246" cy="1138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506" y="2471927"/>
            <a:ext cx="2817109" cy="989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65073">
            <a:off x="151561" y="1570221"/>
            <a:ext cx="3821481" cy="1201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03933">
            <a:off x="7856839" y="1770684"/>
            <a:ext cx="4531763" cy="1539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55699">
            <a:off x="3451" y="4021458"/>
            <a:ext cx="4919164" cy="1484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23880">
            <a:off x="5851303" y="4959815"/>
            <a:ext cx="6439085" cy="931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3467" y="449222"/>
            <a:ext cx="3596615" cy="526692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854681">
            <a:off x="8253643" y="258027"/>
            <a:ext cx="3894941" cy="82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727" y="623591"/>
            <a:ext cx="7504545" cy="563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ch bin ein Berliner 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003" y="313964"/>
            <a:ext cx="4601620" cy="601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7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136" y="4953991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(small-)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embedded do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C++?</a:t>
            </a:r>
          </a:p>
        </p:txBody>
      </p:sp>
      <p:pic>
        <p:nvPicPr>
          <p:cNvPr id="2050" name="Picture 2" descr="Afbeeldingsresultaat voor don't ask what your country can do for you but ask what you can do for your country">
            <a:extLst>
              <a:ext uri="{FF2B5EF4-FFF2-40B4-BE49-F238E27FC236}">
                <a16:creationId xmlns:a16="http://schemas.microsoft.com/office/drawing/2014/main" id="{7A497F41-F62C-4982-8A27-F2DE0C8F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32" y="388069"/>
            <a:ext cx="6894058" cy="43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0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3029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does a </a:t>
            </a:r>
          </a:p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want?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Afbeeldingsresultaat voor more programm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93" y="2551609"/>
            <a:ext cx="6088562" cy="384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8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ladimir Len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704" y="1922006"/>
            <a:ext cx="4011311" cy="445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47240" y="439864"/>
            <a:ext cx="11342451" cy="165576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“Give me just one generation of youth, and I'll transform the whole world.”</a:t>
            </a:r>
          </a:p>
        </p:txBody>
      </p:sp>
    </p:spTree>
    <p:extLst>
      <p:ext uri="{BB962C8B-B14F-4D97-AF65-F5344CB8AC3E}">
        <p14:creationId xmlns:p14="http://schemas.microsoft.com/office/powerpoint/2010/main" val="30070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942" y="798680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motivates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next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programmers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38185" y="2466626"/>
            <a:ext cx="11342451" cy="356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Websites : (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isn’t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real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Mobile :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mostly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Android, Java, Java-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frameworks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Easy power :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RaspberryPi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Python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(Micro Bit, Lego) :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graphic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low-energy, hardware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interfacing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ight Arrow 1"/>
          <p:cNvSpPr/>
          <p:nvPr/>
        </p:nvSpPr>
        <p:spPr>
          <a:xfrm rot="11069422">
            <a:off x="10323879" y="5127584"/>
            <a:ext cx="1030885" cy="3472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46" y="417690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05651" y="1969365"/>
            <a:ext cx="9237742" cy="356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Hardware designs &amp; webshop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Bootloaders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IDE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toolchain,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download tools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-party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‘Counterfeit’ hardware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fbeeldingsresultaat voor arduino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0" y="743058"/>
            <a:ext cx="1634845" cy="122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56" y="5105386"/>
            <a:ext cx="2027187" cy="1351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792" y="4010350"/>
            <a:ext cx="2201601" cy="2003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42" y="4837965"/>
            <a:ext cx="1765543" cy="1410365"/>
          </a:xfrm>
          <a:prstGeom prst="rect">
            <a:avLst/>
          </a:prstGeom>
        </p:spPr>
      </p:pic>
      <p:pic>
        <p:nvPicPr>
          <p:cNvPr id="2052" name="Picture 4" descr="Afbeeldingsresultaat voor arduino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42" y="2687603"/>
            <a:ext cx="1419016" cy="10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175" y="1296415"/>
            <a:ext cx="2503954" cy="20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7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4290E4-8E5C-434C-BAD8-1B6EEA00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3248393"/>
            <a:ext cx="1836127" cy="130277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941" y="468719"/>
            <a:ext cx="11342451" cy="912889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Official hardware designs - AVR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1335" y="2454442"/>
            <a:ext cx="11342451" cy="356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8965E-95F4-4671-BDE7-3D2383D3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53" y="2624458"/>
            <a:ext cx="1795053" cy="13661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CE316A-EC75-4ED5-96D2-880E0E3E9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68" y="1711569"/>
            <a:ext cx="1742342" cy="127532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F6C2B93-882B-49FC-B7EC-AB756C3B962A}"/>
              </a:ext>
            </a:extLst>
          </p:cNvPr>
          <p:cNvSpPr txBox="1">
            <a:spLocks/>
          </p:cNvSpPr>
          <p:nvPr/>
        </p:nvSpPr>
        <p:spPr>
          <a:xfrm>
            <a:off x="2018179" y="5657234"/>
            <a:ext cx="6270161" cy="3509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Uno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Leonardo, 101,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esplora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micro,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mini, mega,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ethrente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lilypad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82088-C5D1-48C3-9611-F49B3FC80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223" y="1713627"/>
            <a:ext cx="2543183" cy="1135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9F3BB4-9088-48E1-ACB7-31F54762E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879" y="3782355"/>
            <a:ext cx="3446576" cy="1414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93C271-175B-49B5-A9EA-D90C1985E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308" y="2106018"/>
            <a:ext cx="3079095" cy="1375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978FA8-6D60-4414-92AF-492656ECB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7987" y="4027253"/>
            <a:ext cx="2990850" cy="183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C8E494-5FA7-4E11-BA98-CC8158B48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3305" y="1636465"/>
            <a:ext cx="1852473" cy="1818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7E2A0-B2F2-4672-95A6-582AEB257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764" y="2396262"/>
            <a:ext cx="2176162" cy="1594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75BF1-D8FE-40D9-8F4B-5FC661F7F2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0732" y="3060223"/>
            <a:ext cx="2825604" cy="148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666" y="560313"/>
            <a:ext cx="11342451" cy="912889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Official hardware designs - Cortex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1335" y="2454442"/>
            <a:ext cx="11342451" cy="356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6C2B93-882B-49FC-B7EC-AB756C3B962A}"/>
              </a:ext>
            </a:extLst>
          </p:cNvPr>
          <p:cNvSpPr txBox="1">
            <a:spLocks/>
          </p:cNvSpPr>
          <p:nvPr/>
        </p:nvSpPr>
        <p:spPr>
          <a:xfrm>
            <a:off x="696058" y="5865578"/>
            <a:ext cx="11342451" cy="356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Zero,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M0, MKR Zero </a:t>
            </a: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5D8C96-DD82-478A-B9BB-CBF20DFA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58" y="1711569"/>
            <a:ext cx="3914775" cy="2838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0B3E50-09B8-4D5B-9EFF-3393487D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46" y="1571022"/>
            <a:ext cx="3800475" cy="2095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40A739-9BA0-4A09-BE9F-7F988EDA5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120" y="2877532"/>
            <a:ext cx="3365693" cy="2461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C5097B-5943-4DD2-92B7-5298FFFF5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346" y="4510334"/>
            <a:ext cx="38481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7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942" y="798680"/>
            <a:ext cx="11342451" cy="912889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boards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6C2B93-882B-49FC-B7EC-AB756C3B962A}"/>
              </a:ext>
            </a:extLst>
          </p:cNvPr>
          <p:cNvSpPr txBox="1">
            <a:spLocks/>
          </p:cNvSpPr>
          <p:nvPr/>
        </p:nvSpPr>
        <p:spPr>
          <a:xfrm>
            <a:off x="807167" y="6016048"/>
            <a:ext cx="11342451" cy="356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Blue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Pill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ATTiny85, ESP8266, ESP32</a:t>
            </a: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 descr="Afbeeldingsresultaat voor blue pill stm32">
            <a:extLst>
              <a:ext uri="{FF2B5EF4-FFF2-40B4-BE49-F238E27FC236}">
                <a16:creationId xmlns:a16="http://schemas.microsoft.com/office/drawing/2014/main" id="{CFE94235-5974-477F-A1B4-4B65DF4A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7" y="3253901"/>
            <a:ext cx="3615104" cy="163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E3C82-5439-426B-A2D4-3950FE6F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71" y="1775817"/>
            <a:ext cx="1948594" cy="1289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0DFE6-EC06-48CA-A299-35D41C16D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804" y="1719279"/>
            <a:ext cx="1874365" cy="2958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4E1F7-8794-497D-9396-A1492AF04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283" y="3490753"/>
            <a:ext cx="2733675" cy="22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305" y="6030119"/>
            <a:ext cx="11342451" cy="1655762"/>
          </a:xfrm>
        </p:spPr>
        <p:txBody>
          <a:bodyPr>
            <a:noAutofit/>
          </a:bodyPr>
          <a:lstStyle/>
          <a:p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Flight Control system</a:t>
            </a:r>
          </a:p>
        </p:txBody>
      </p:sp>
      <p:pic>
        <p:nvPicPr>
          <p:cNvPr id="4098" name="Picture 2" descr="image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22" y="181949"/>
            <a:ext cx="8340242" cy="566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0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942" y="798680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software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00962" y="1626561"/>
            <a:ext cx="11342451" cy="356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Crappy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IDE, but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works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quite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reliably</a:t>
            </a:r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-scenes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magic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Uses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C++ compiler, but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no C++ features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Lots of overlapping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-party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often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editing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source</a:t>
            </a:r>
          </a:p>
          <a:p>
            <a:pPr algn="l"/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   (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LCD driver has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graphics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yet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tremendously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6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44168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Opportunities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42148" y="428872"/>
            <a:ext cx="9602390" cy="356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Lots 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of black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magic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&amp; cargo-cult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beliefs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Lots of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duplicate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efforts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(overlapping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Lack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leverage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(no component-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culture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well-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set of C++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websites, clubs, etc.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make these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folks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love  C++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life!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0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942" y="798680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Target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audience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45341" y="2601120"/>
            <a:ext cx="11342451" cy="356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Kids</a:t>
            </a:r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Professional C++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programmers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spare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non-EE/CE professionals (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artists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!)</a:t>
            </a:r>
          </a:p>
          <a:p>
            <a:pPr marL="457200" indent="-457200" algn="l">
              <a:buFontTx/>
              <a:buChar char="-"/>
            </a:pPr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2" y="941569"/>
            <a:ext cx="10397924" cy="49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942" y="798680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Takaways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52779" y="1626561"/>
            <a:ext cx="11342451" cy="356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Embedded?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Please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457200" indent="-457200" algn="l">
              <a:buFontTx/>
              <a:buChar char="-"/>
            </a:pP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C++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is OK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(small-)</a:t>
            </a:r>
            <a:r>
              <a:rPr lang="nl-NL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</a:p>
          <a:p>
            <a:pPr marL="457200" indent="-457200" algn="l">
              <a:buFontTx/>
              <a:buChar char="-"/>
            </a:pP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yet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nl-NL" sz="3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C++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more embedded-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friendly</a:t>
            </a:r>
            <a:endParaRPr lang="nl-NL" sz="3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(small-) embedded do </a:t>
            </a:r>
            <a:r>
              <a:rPr lang="nl-NL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C++?</a:t>
            </a:r>
          </a:p>
          <a:p>
            <a:pPr marL="457200" indent="-457200" algn="l">
              <a:buFontTx/>
              <a:buChar char="-"/>
            </a:pPr>
            <a:endParaRPr lang="nl-NL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940" y="1452787"/>
            <a:ext cx="11509096" cy="3587834"/>
          </a:xfrm>
        </p:spPr>
        <p:txBody>
          <a:bodyPr>
            <a:noAutofit/>
          </a:bodyPr>
          <a:lstStyle/>
          <a:p>
            <a:r>
              <a:rPr lang="nl-NL" sz="22000" b="1" dirty="0" smtClean="0">
                <a:solidFill>
                  <a:srgbClr val="00206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[&amp;</a:t>
            </a:r>
            <a:r>
              <a:rPr lang="nl-NL" sz="22000" b="1" dirty="0" err="1" smtClean="0">
                <a:solidFill>
                  <a:srgbClr val="00206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kids</a:t>
            </a:r>
            <a:r>
              <a:rPr lang="nl-NL" sz="22000" b="1" dirty="0" smtClean="0">
                <a:solidFill>
                  <a:srgbClr val="00206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]{}</a:t>
            </a:r>
            <a:endParaRPr lang="nl-NL" sz="22000" b="1" dirty="0">
              <a:solidFill>
                <a:srgbClr val="00206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endParaRPr lang="nl-NL" sz="22000" b="1" dirty="0">
              <a:solidFill>
                <a:srgbClr val="00206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endParaRPr lang="nl-NL" sz="22000" b="1" dirty="0">
              <a:solidFill>
                <a:srgbClr val="00206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80FD25-22CD-4A09-805C-D24E44257E52}"/>
              </a:ext>
            </a:extLst>
          </p:cNvPr>
          <p:cNvSpPr txBox="1">
            <a:spLocks/>
          </p:cNvSpPr>
          <p:nvPr/>
        </p:nvSpPr>
        <p:spPr>
          <a:xfrm>
            <a:off x="300940" y="5618709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let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escape! 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080FD25-22CD-4A09-805C-D24E44257E52}"/>
              </a:ext>
            </a:extLst>
          </p:cNvPr>
          <p:cNvSpPr txBox="1">
            <a:spLocks/>
          </p:cNvSpPr>
          <p:nvPr/>
        </p:nvSpPr>
        <p:spPr>
          <a:xfrm>
            <a:off x="300941" y="660076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Grab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next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5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305" y="6030119"/>
            <a:ext cx="11342451" cy="1655762"/>
          </a:xfrm>
        </p:spPr>
        <p:txBody>
          <a:bodyPr>
            <a:noAutofit/>
          </a:bodyPr>
          <a:lstStyle/>
          <a:p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Inertial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Reference System</a:t>
            </a:r>
          </a:p>
        </p:txBody>
      </p:sp>
      <p:pic>
        <p:nvPicPr>
          <p:cNvPr id="9218" name="Picture 2" descr="https://www.viva64.com/media/images/content/b/0426_Space_error/image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695" y="334651"/>
            <a:ext cx="8002410" cy="547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1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4630" y="2792984"/>
            <a:ext cx="9027514" cy="1655762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: CPU load &lt; 80%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IRS CPU load is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high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Analysis: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physically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HVB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can’t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out of range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Agreed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solution: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checks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HVB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974831"/>
            <a:ext cx="11342451" cy="2497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188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268" y="188144"/>
            <a:ext cx="6285054" cy="652222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6200000">
            <a:off x="4473987" y="-688322"/>
            <a:ext cx="3217022" cy="839164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6200000">
            <a:off x="5309914" y="1768005"/>
            <a:ext cx="1452570" cy="839164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6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678" y="6030119"/>
            <a:ext cx="11884146" cy="1655762"/>
          </a:xfrm>
        </p:spPr>
        <p:txBody>
          <a:bodyPr>
            <a:noAutofit/>
          </a:bodyPr>
          <a:lstStyle/>
          <a:p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Different approaches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65" y="545049"/>
            <a:ext cx="2423462" cy="1275506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4051139" y="518570"/>
            <a:ext cx="7719189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Design, review,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argue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test,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re-design, re-re-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re-re-re-test, re-re-re-design, re-re-re-re-re-re- ……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76" y="3989991"/>
            <a:ext cx="2395151" cy="1596766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3576576" y="4502431"/>
            <a:ext cx="7719189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Has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flown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? Trust it.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5" y="2174332"/>
            <a:ext cx="2526698" cy="1263349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576576" y="2622006"/>
            <a:ext cx="7719189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Design, test,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603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6997" y="1378431"/>
            <a:ext cx="10266743" cy="3955057"/>
          </a:xfrm>
        </p:spPr>
        <p:txBody>
          <a:bodyPr>
            <a:no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Floating-point HRS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is out of 16-bits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bounds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Conversion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occurs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caugth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level,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shutdown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Switch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IRS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fails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information is put on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databus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interpreted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as flight data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computer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Causes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extreme steering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Boosters break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loose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Self-destruct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engages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7323" y="326649"/>
            <a:ext cx="11342451" cy="2497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Chain of events</a:t>
            </a:r>
          </a:p>
        </p:txBody>
      </p:sp>
      <p:pic>
        <p:nvPicPr>
          <p:cNvPr id="7172" name="Picture 4" descr="https://www.oddee.com/wp-content/uploads/_media/imgs/articles2/a98637_oddee_space_ar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926" y="4614342"/>
            <a:ext cx="2330168" cy="177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" y="6154966"/>
            <a:ext cx="11342451" cy="1655762"/>
          </a:xfrm>
        </p:spPr>
        <p:txBody>
          <a:bodyPr>
            <a:noAutofit/>
          </a:bodyPr>
          <a:lstStyle/>
          <a:p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Spot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differences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54" y="376071"/>
            <a:ext cx="7481467" cy="550629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67144" y="3758183"/>
            <a:ext cx="623154" cy="187413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05154" y="2665445"/>
            <a:ext cx="811222" cy="309333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0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2147" y="292851"/>
            <a:ext cx="10678836" cy="6443615"/>
          </a:xfrm>
        </p:spPr>
        <p:txBody>
          <a:bodyPr>
            <a:noAutofit/>
          </a:bodyPr>
          <a:lstStyle/>
          <a:p>
            <a:pPr algn="l"/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blame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l"/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running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longer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needed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&lt; 80 % CPU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utilization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underpowered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hardware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Redundancy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in HW but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in SW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Stopping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occurs</a:t>
            </a:r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Fail-totally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fail-gradually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Re-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Ariane 4 software in Ariane 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(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untested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Having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‘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Using Ada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………………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816" y="106731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The cluster</a:t>
            </a:r>
          </a:p>
        </p:txBody>
      </p:sp>
      <p:pic>
        <p:nvPicPr>
          <p:cNvPr id="6146" name="Picture 2" descr="image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54" y="934612"/>
            <a:ext cx="8166623" cy="526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5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360" y="261369"/>
            <a:ext cx="11342451" cy="1655762"/>
          </a:xfrm>
        </p:spPr>
        <p:txBody>
          <a:bodyPr>
            <a:noAutofit/>
          </a:bodyPr>
          <a:lstStyle/>
          <a:p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kevlinhenney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786" y="787079"/>
            <a:ext cx="8592579" cy="5911256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902825" y="4143737"/>
            <a:ext cx="2222340" cy="26621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30822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of embedded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85" y="1351177"/>
            <a:ext cx="7574280" cy="50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9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624" y="5949094"/>
            <a:ext cx="11342451" cy="1655762"/>
          </a:xfrm>
        </p:spPr>
        <p:txBody>
          <a:bodyPr>
            <a:noAutofit/>
          </a:bodyPr>
          <a:lstStyle/>
          <a:p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embedded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go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kaboom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2290" name="Picture 2" descr="http://www.esa.int/var/esa/storage/images/esa_multimedia/images/2009/09/explosion_of_first_ariane_5_flight_june_4_1996/10083032-2-eng-GB/Explosion_of_first_Ariane_5_flight_June_4_1996_node_full_image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268" y="335705"/>
            <a:ext cx="8175475" cy="538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04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30822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serious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inging Musical Birthday Greeting C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1644" y="1932972"/>
            <a:ext cx="5809679" cy="3267945"/>
          </a:xfrm>
          <a:prstGeom prst="rect">
            <a:avLst/>
          </a:prstGeom>
        </p:spPr>
      </p:pic>
      <p:pic>
        <p:nvPicPr>
          <p:cNvPr id="4" name="furbies fragmen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4801" y="1932972"/>
            <a:ext cx="5809680" cy="32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1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1926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Dental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brace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retainer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Afbeeldingsresultaat voor dental brace retai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765" y="1119807"/>
            <a:ext cx="6928132" cy="51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2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76179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Airbag</a:t>
            </a:r>
          </a:p>
        </p:txBody>
      </p:sp>
      <p:pic>
        <p:nvPicPr>
          <p:cNvPr id="4" name="Picture 4" descr="Close-up view of deployed airbag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03" y="1004060"/>
            <a:ext cx="7569843" cy="509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9"/>
          <p:cNvSpPr/>
          <p:nvPr/>
        </p:nvSpPr>
        <p:spPr>
          <a:xfrm>
            <a:off x="3222319" y="6147579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sym typeface="Wingdings" panose="05000000000000000000" pitchFamily="2" charset="2"/>
              </a:rPr>
              <a:t>Late might even be worse than not at all…</a:t>
            </a:r>
            <a:endParaRPr lang="nl-NL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056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1926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Embedded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890" y="1119807"/>
            <a:ext cx="6412669" cy="47608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6030119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AspenCore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my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current embedded project is programmed mostly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in… 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36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1926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Embedded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18" y="1119807"/>
            <a:ext cx="6412669" cy="47608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701479" y="6254386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2010 VDC survey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428" y="2016013"/>
            <a:ext cx="7137023" cy="423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20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4803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seriousness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997" y="3545669"/>
            <a:ext cx="1888504" cy="290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46" y="3219444"/>
            <a:ext cx="2525406" cy="18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21" y="4597933"/>
            <a:ext cx="2894710" cy="19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19" y="2478761"/>
            <a:ext cx="1791576" cy="234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83" y="3894164"/>
            <a:ext cx="2098127" cy="239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23" y="1435545"/>
            <a:ext cx="2128117" cy="158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11" y="966526"/>
            <a:ext cx="2994666" cy="186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361" y="2015378"/>
            <a:ext cx="2331615" cy="162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192" y="3184783"/>
            <a:ext cx="2117352" cy="25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Close-up view of deployed airbag.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16" y="1807742"/>
            <a:ext cx="2590229" cy="1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98" y="1348944"/>
            <a:ext cx="2777337" cy="1481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7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4803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45" y="1232826"/>
            <a:ext cx="1888504" cy="290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11" y="3749869"/>
            <a:ext cx="2525406" cy="18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618" y="1070308"/>
            <a:ext cx="1791576" cy="234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2120198"/>
            <a:ext cx="2098127" cy="239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986" y="3718363"/>
            <a:ext cx="2128117" cy="158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30" y="2766357"/>
            <a:ext cx="2331615" cy="162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Close-up view of deployed airbag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57" y="3969755"/>
            <a:ext cx="2590229" cy="1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24" y="1071489"/>
            <a:ext cx="2777337" cy="1481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1"/>
          <p:cNvSpPr txBox="1">
            <a:spLocks/>
          </p:cNvSpPr>
          <p:nvPr/>
        </p:nvSpPr>
        <p:spPr>
          <a:xfrm>
            <a:off x="-343312" y="5895798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µ</a:t>
            </a:r>
            <a:r>
              <a:rPr lang="nl-NL" b="1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1"/>
          <p:cNvSpPr txBox="1">
            <a:spLocks/>
          </p:cNvSpPr>
          <p:nvPr/>
        </p:nvSpPr>
        <p:spPr>
          <a:xfrm>
            <a:off x="4009184" y="5895797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smtClean="0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9931948" y="5922040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fbeeldingsresultaat voor wafer stepp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1" y="1357598"/>
            <a:ext cx="3154784" cy="219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49" y="2945867"/>
            <a:ext cx="2994666" cy="186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6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4803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Real-time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4" y="1887856"/>
            <a:ext cx="3468320" cy="262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real-time-interactiv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944" y="1899431"/>
            <a:ext cx="3499566" cy="26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al-time-real-tim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51" y="1887859"/>
            <a:ext cx="3453518" cy="262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56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928" y="508338"/>
            <a:ext cx="11342451" cy="1655762"/>
          </a:xfrm>
        </p:spPr>
        <p:txBody>
          <a:bodyPr>
            <a:noAutofit/>
          </a:bodyPr>
          <a:lstStyle/>
          <a:p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20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ago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worked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a small Dutch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company…</a:t>
            </a:r>
          </a:p>
        </p:txBody>
      </p:sp>
      <p:pic>
        <p:nvPicPr>
          <p:cNvPr id="1026" name="Picture 2" descr="http://www.esa.int/var/esa/storage/images/esa_multimedia/images/2005/12/vestiging_in_leiden/10028774-2-eng-GB/Vestiging_in_Leiden_node_full_image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964" y="1336219"/>
            <a:ext cx="7351649" cy="52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5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-150471" y="285544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5" y="2060294"/>
            <a:ext cx="1801850" cy="134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938" y="2147104"/>
            <a:ext cx="1672222" cy="116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00" y="2456912"/>
            <a:ext cx="1695906" cy="222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9910688" y="3618635"/>
            <a:ext cx="1712472" cy="588905"/>
          </a:xfrm>
        </p:spPr>
        <p:txBody>
          <a:bodyPr/>
          <a:lstStyle/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0" y="6311600"/>
            <a:ext cx="5805215" cy="5889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Disclaimer: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ll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wild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guesses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2753634" y="4972029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100’000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780" y="3867505"/>
            <a:ext cx="1996047" cy="106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1"/>
          <p:cNvSpPr txBox="1">
            <a:spLocks/>
          </p:cNvSpPr>
          <p:nvPr/>
        </p:nvSpPr>
        <p:spPr>
          <a:xfrm>
            <a:off x="5109567" y="5152137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10’000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01" y="2717176"/>
            <a:ext cx="2004241" cy="124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ubtitle 1"/>
          <p:cNvSpPr txBox="1">
            <a:spLocks/>
          </p:cNvSpPr>
          <p:nvPr/>
        </p:nvSpPr>
        <p:spPr>
          <a:xfrm>
            <a:off x="7581021" y="4105331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ubtitle 1"/>
          <p:cNvSpPr txBox="1">
            <a:spLocks/>
          </p:cNvSpPr>
          <p:nvPr/>
        </p:nvSpPr>
        <p:spPr>
          <a:xfrm>
            <a:off x="537713" y="3581518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1’000’000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3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 bwMode="auto">
          <a:xfrm>
            <a:off x="1707225" y="1980345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5255825" y="149413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1MiB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244157" y="149413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1GiB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03" y="2126746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10" y="2530347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918" y="2139309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25" y="2139309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2563909" y="1502514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1KiB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295385" y="2646258"/>
            <a:ext cx="876230" cy="495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4-bit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344820" y="3654370"/>
            <a:ext cx="405502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8-bit : 8051, PIC, AVR, …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087473" y="4590474"/>
            <a:ext cx="361755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16-bit : MSP430, PIC, …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432289" y="265883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64-bit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2" name="Right Brace 18"/>
          <p:cNvSpPr/>
          <p:nvPr/>
        </p:nvSpPr>
        <p:spPr bwMode="auto">
          <a:xfrm rot="5400000">
            <a:off x="5940280" y="2277454"/>
            <a:ext cx="332420" cy="602181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ight Brace 18"/>
          <p:cNvSpPr/>
          <p:nvPr/>
        </p:nvSpPr>
        <p:spPr bwMode="auto">
          <a:xfrm rot="5400000">
            <a:off x="2615403" y="2537031"/>
            <a:ext cx="487351" cy="1857933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ight Brace 18"/>
          <p:cNvSpPr/>
          <p:nvPr/>
        </p:nvSpPr>
        <p:spPr bwMode="auto">
          <a:xfrm rot="5400000">
            <a:off x="3801831" y="3389339"/>
            <a:ext cx="332420" cy="2176959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356651" y="4014410"/>
            <a:ext cx="405502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 full standard C/C++</a:t>
            </a:r>
            <a:endParaRPr lang="nl-NL" sz="1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1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4294263" y="5580697"/>
            <a:ext cx="488599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32-bit : ARM, MIPS,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Tensilca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Intel, …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-150471" y="285544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hardware </a:t>
            </a:r>
          </a:p>
        </p:txBody>
      </p:sp>
    </p:spTree>
    <p:extLst>
      <p:ext uri="{BB962C8B-B14F-4D97-AF65-F5344CB8AC3E}">
        <p14:creationId xmlns:p14="http://schemas.microsoft.com/office/powerpoint/2010/main" val="19236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support software 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2007359" y="4681949"/>
            <a:ext cx="2468480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Bare metal: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no separate 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2007359" y="2197262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5555959" y="1711047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1MiB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544291" y="1711047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1GiB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37" y="2343663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44" y="2747264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52" y="2356226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59" y="2356226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2864043" y="171943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1KiB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7644191" y="4681949"/>
            <a:ext cx="2500072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Desktop OS: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Linux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Windows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4884516" y="4976094"/>
            <a:ext cx="2190049" cy="917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Interpreter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RTOS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0" name="Right Brace 49"/>
          <p:cNvSpPr/>
          <p:nvPr/>
        </p:nvSpPr>
        <p:spPr bwMode="auto">
          <a:xfrm rot="5400000">
            <a:off x="3467727" y="2775711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ight Brace 50"/>
          <p:cNvSpPr/>
          <p:nvPr/>
        </p:nvSpPr>
        <p:spPr bwMode="auto">
          <a:xfrm rot="5400000">
            <a:off x="8391891" y="2775711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ight Brace 51"/>
          <p:cNvSpPr/>
          <p:nvPr/>
        </p:nvSpPr>
        <p:spPr bwMode="auto">
          <a:xfrm rot="5400000">
            <a:off x="5843991" y="3175894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24" y="1539212"/>
            <a:ext cx="58395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78" y="1567031"/>
            <a:ext cx="492141" cy="55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625" y="1619400"/>
            <a:ext cx="488884" cy="46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 descr="http://m.eet.com/media/1027841/Java_logo_290x249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295" y="1656532"/>
            <a:ext cx="515359" cy="4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4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47" y="1628490"/>
            <a:ext cx="2657475" cy="12573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17991" y="4103668"/>
            <a:ext cx="11342451" cy="2754331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usable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term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760" y="678089"/>
            <a:ext cx="2096404" cy="1928692"/>
          </a:xfrm>
          <a:prstGeom prst="rect">
            <a:avLst/>
          </a:prstGeom>
        </p:spPr>
      </p:pic>
      <p:pic>
        <p:nvPicPr>
          <p:cNvPr id="16390" name="Picture 6" descr="Embedded Linux Made Easy (1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495" y="166326"/>
            <a:ext cx="2220383" cy="229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351" y="230089"/>
            <a:ext cx="2520502" cy="1571222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-217990" y="3315086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821" y="1693757"/>
            <a:ext cx="3230064" cy="2153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146" y="3613909"/>
            <a:ext cx="2475732" cy="1325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7254" y="310376"/>
            <a:ext cx="2397779" cy="1915427"/>
          </a:xfrm>
          <a:prstGeom prst="rect">
            <a:avLst/>
          </a:prstGeom>
        </p:spPr>
      </p:pic>
      <p:pic>
        <p:nvPicPr>
          <p:cNvPr id="16386" name="Picture 2" descr="http://3.bp.blogspot.com/-E0sNa2-WTXA/U6m9egDNyxI/AAAAAAAA8Go/mue7pFFfMy8/s1600/Embedded-front-144dpi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3" y="176179"/>
            <a:ext cx="1534328" cy="245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beeldingsresultaat voor kid makerspace arduino progeramm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81" y="2475942"/>
            <a:ext cx="1799213" cy="179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3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quantify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37" y="2343663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44" y="2747264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52" y="2356226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59" y="2356226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77083"/>
              </p:ext>
            </p:extLst>
          </p:nvPr>
        </p:nvGraphicFramePr>
        <p:xfrm>
          <a:off x="350228" y="3751721"/>
          <a:ext cx="11224455" cy="2128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6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6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8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10F200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Uno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Due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Raspberry Pi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Desktop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375 </a:t>
                      </a:r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</a:t>
                      </a:r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KiB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 </a:t>
                      </a:r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KiB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</a:t>
                      </a:r>
                      <a:r>
                        <a:rPr lang="en-GB" sz="1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GiB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GB" sz="1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TiB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</a:t>
                      </a:r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KiB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 </a:t>
                      </a:r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KiB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GB" sz="1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GiB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</a:t>
                      </a:r>
                      <a:r>
                        <a:rPr lang="en-GB" sz="1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GiB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bit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bit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bit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bit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 bit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Clock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</a:t>
                      </a:r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MHz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</a:t>
                      </a:r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MHz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 </a:t>
                      </a:r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MHz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 MHz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GHz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9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numbers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2007359" y="2197262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5555959" y="1711047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1MiB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544291" y="1711047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1GiB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37" y="2343663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44" y="2747264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52" y="2356226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59" y="2356226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2864043" y="171943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1KiB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173191"/>
              </p:ext>
            </p:extLst>
          </p:nvPr>
        </p:nvGraphicFramePr>
        <p:xfrm>
          <a:off x="373013" y="3772039"/>
          <a:ext cx="11201671" cy="1666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4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10F200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Uno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Due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Raspberry Pi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Desktop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375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32768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524288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8589934592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1099511627776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2048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98304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1073741824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4294967296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16000000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168000000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3600000000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30000000000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3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37" y="2343663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44" y="2747264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52" y="2356226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59" y="2356226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57751"/>
              </p:ext>
            </p:extLst>
          </p:nvPr>
        </p:nvGraphicFramePr>
        <p:xfrm>
          <a:off x="373013" y="3772039"/>
          <a:ext cx="11201671" cy="1666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4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10F200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Uno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Due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Raspberry Pi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Desktop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22906492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2932031007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6144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67108864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268435456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1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37" y="2343663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44" y="2747264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52" y="2356226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59" y="2356226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243647"/>
              </p:ext>
            </p:extLst>
          </p:nvPr>
        </p:nvGraphicFramePr>
        <p:xfrm>
          <a:off x="373013" y="3772039"/>
          <a:ext cx="11201671" cy="1689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4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10F200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Uno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Due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Raspberry Pi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Desktop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0.000000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4.470282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7.242870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16.946931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21.798961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0.000000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4.852030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8.723231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18.021827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19.408121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0.000000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2.772588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5.1239639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8.1886891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10.3089526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36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Rounded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log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37" y="2343663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44" y="2747264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52" y="2356226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59" y="2356226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21570"/>
              </p:ext>
            </p:extLst>
          </p:nvPr>
        </p:nvGraphicFramePr>
        <p:xfrm>
          <a:off x="373013" y="3772039"/>
          <a:ext cx="11201671" cy="1689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4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10F200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Uno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Due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Raspberry Pi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Desktop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70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-162046" y="192946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Unit of (log)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67" y="1020827"/>
            <a:ext cx="9494337" cy="52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360" y="261369"/>
            <a:ext cx="11342451" cy="1655762"/>
          </a:xfrm>
        </p:spPr>
        <p:txBody>
          <a:bodyPr>
            <a:noAutofit/>
          </a:bodyPr>
          <a:lstStyle/>
          <a:p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… on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European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Arm project</a:t>
            </a:r>
          </a:p>
        </p:txBody>
      </p:sp>
      <p:pic>
        <p:nvPicPr>
          <p:cNvPr id="2050" name="Picture 2" descr="http://www.esa.int/var/esa/storage/images/esa_multimedia/images/2006/03/european_robotic_arm_era_during_flat_floor_testing/9532123-4-eng-GB/European_Robotic_Arm_ERA_during_flat_floor_testing_node_full_image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70" y="108925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-162046" y="192946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Unit of (log) speed?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www.museodelcomputer.org/info/persone/john_backus/wiki_grace_hopper_file/172px-GraceHop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68" y="1168561"/>
            <a:ext cx="3328405" cy="50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115" y="1168561"/>
            <a:ext cx="4016897" cy="4016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02" y="1168561"/>
            <a:ext cx="3213518" cy="40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8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‘units’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37" y="2343663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44" y="2747264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52" y="2356226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59" y="2356226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07719"/>
              </p:ext>
            </p:extLst>
          </p:nvPr>
        </p:nvGraphicFramePr>
        <p:xfrm>
          <a:off x="423175" y="3829917"/>
          <a:ext cx="11201671" cy="2107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4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10F200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Uno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Due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Raspberry Pi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Desktop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 Moore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Moore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Hopper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689087"/>
              </p:ext>
            </p:extLst>
          </p:nvPr>
        </p:nvGraphicFramePr>
        <p:xfrm>
          <a:off x="342152" y="2487253"/>
          <a:ext cx="11201671" cy="2107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4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10F200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Uno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Due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Raspberry Pi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Desktop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 Moore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Moore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018573" y="2058028"/>
            <a:ext cx="1041722" cy="290751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13638" y="5090106"/>
            <a:ext cx="191392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Assembler 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86401" y="277699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alternative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335367" y="5666170"/>
            <a:ext cx="6856076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actually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doing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electronics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diguised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as code.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4661" y="6161123"/>
            <a:ext cx="325037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Maybe</a:t>
            </a: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I’ll</a:t>
            </a: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consider</a:t>
            </a: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4301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922610"/>
              </p:ext>
            </p:extLst>
          </p:nvPr>
        </p:nvGraphicFramePr>
        <p:xfrm>
          <a:off x="342152" y="2487253"/>
          <a:ext cx="11201671" cy="2107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4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10F200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Uno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Due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Raspberry Pi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Desktop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 Moore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Moore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511970" y="2123619"/>
            <a:ext cx="3946228" cy="309656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99917" y="2123618"/>
            <a:ext cx="2615284" cy="309656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83318" y="152284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RTOS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470758" y="1498590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GP 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848041" y="5997615"/>
            <a:ext cx="191392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Interpreter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55547" y="2416844"/>
            <a:ext cx="6888275" cy="35923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424160" y="418892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afford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49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42152" y="2487253"/>
          <a:ext cx="11201671" cy="2107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4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10F200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Uno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Due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Raspberry Pi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Desktop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 Moore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Moore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Hopper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511970" y="2123620"/>
            <a:ext cx="3946228" cy="284192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99917" y="2123618"/>
            <a:ext cx="2615284" cy="28419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83318" y="152284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RTOS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470758" y="1498590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GP 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742956" y="1498128"/>
            <a:ext cx="191392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Interpreter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41133" y="2416844"/>
            <a:ext cx="6991424" cy="23635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424160" y="418892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does C++ fit in?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18573" y="2416844"/>
            <a:ext cx="1041722" cy="23635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17867" y="1547554"/>
            <a:ext cx="191392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Assembler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6" name="Right Brace 15"/>
          <p:cNvSpPr/>
          <p:nvPr/>
        </p:nvSpPr>
        <p:spPr>
          <a:xfrm rot="5400000">
            <a:off x="7238276" y="41703"/>
            <a:ext cx="520856" cy="10605796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95380" y="5762253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performance …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4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424160" y="418892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Otherwise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830" y="112454"/>
            <a:ext cx="47625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97" y="5223014"/>
            <a:ext cx="2269367" cy="1414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88" y="247937"/>
            <a:ext cx="10657967" cy="4631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030" y="5099491"/>
            <a:ext cx="2100644" cy="15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30822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C++ versus Python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31321" y="778645"/>
            <a:ext cx="7025196" cy="1420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Actually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compiled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versus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interpreted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7240"/>
              </p:ext>
            </p:extLst>
          </p:nvPr>
        </p:nvGraphicFramePr>
        <p:xfrm>
          <a:off x="3527200" y="2763293"/>
          <a:ext cx="4392961" cy="19954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3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51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1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 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0.3 .. </a:t>
                      </a: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  <a:r>
                        <a:rPr lang="en-US" sz="20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Moore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1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0.3 .. 2.3 </a:t>
                      </a: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Hopper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17" y="1832156"/>
            <a:ext cx="2057400" cy="1962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517" y="4052640"/>
            <a:ext cx="1412111" cy="14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0" y="1832155"/>
            <a:ext cx="1616925" cy="18071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20" y="3810932"/>
            <a:ext cx="1362283" cy="14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30822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C++ versus Python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31321" y="778645"/>
            <a:ext cx="7025196" cy="1420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Actually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compiled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versus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interpreted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205775"/>
              </p:ext>
            </p:extLst>
          </p:nvPr>
        </p:nvGraphicFramePr>
        <p:xfrm>
          <a:off x="2436101" y="2813231"/>
          <a:ext cx="6470247" cy="19954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3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8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51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1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 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0.3 .. 1.3 </a:t>
                      </a: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Moore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2 .. </a:t>
                      </a: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1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0.3 .. 2.3 </a:t>
                      </a: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Hopper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2 .. 200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17" y="1832156"/>
            <a:ext cx="2057400" cy="1962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517" y="4052640"/>
            <a:ext cx="1412111" cy="14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0" y="1832155"/>
            <a:ext cx="1616925" cy="18071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20" y="3810932"/>
            <a:ext cx="1362283" cy="14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42152" y="2487253"/>
          <a:ext cx="11201671" cy="2107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4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10F200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Uno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Due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Raspberry Pi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Desktop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 Moore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Moore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Hopper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511970" y="2123620"/>
            <a:ext cx="3946228" cy="284192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99917" y="2123618"/>
            <a:ext cx="2615284" cy="28419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83318" y="152284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RTOS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470758" y="1498590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GP 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742956" y="1498128"/>
            <a:ext cx="191392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Interpreter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41133" y="2416844"/>
            <a:ext cx="6991424" cy="23635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424160" y="418892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does C++ fit in?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18573" y="2416844"/>
            <a:ext cx="1041722" cy="23635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17867" y="1547554"/>
            <a:ext cx="191392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Assembler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6" name="Right Brace 15"/>
          <p:cNvSpPr/>
          <p:nvPr/>
        </p:nvSpPr>
        <p:spPr>
          <a:xfrm rot="5400000">
            <a:off x="3698114" y="3373051"/>
            <a:ext cx="520856" cy="3796496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-592483" y="5716923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mall-embedded C++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alley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6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2896"/>
            <a:ext cx="11342451" cy="1655762"/>
          </a:xfrm>
        </p:spPr>
        <p:txBody>
          <a:bodyPr>
            <a:noAutofit/>
          </a:bodyPr>
          <a:lstStyle/>
          <a:p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was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delayed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delayed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delayed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92" y="1624004"/>
            <a:ext cx="11343416" cy="2174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92" y="5231292"/>
            <a:ext cx="5562600" cy="74295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34082" y="422479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mothballed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lack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327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271761" y="1909903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398920"/>
              </p:ext>
            </p:extLst>
          </p:nvPr>
        </p:nvGraphicFramePr>
        <p:xfrm>
          <a:off x="342152" y="2846061"/>
          <a:ext cx="11201671" cy="185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4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Moore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Hopper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+2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Subtitle 2"/>
          <p:cNvSpPr txBox="1">
            <a:spLocks/>
          </p:cNvSpPr>
          <p:nvPr/>
        </p:nvSpPr>
        <p:spPr>
          <a:xfrm>
            <a:off x="424160" y="418892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speed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32029" y="3576570"/>
            <a:ext cx="335667" cy="134266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24160" y="1888971"/>
            <a:ext cx="4396121" cy="807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Very</a:t>
            </a: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low </a:t>
            </a: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margin</a:t>
            </a: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</a:p>
          <a:p>
            <a:pPr marL="0" indent="0">
              <a:buNone/>
            </a:pP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Use</a:t>
            </a: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Assembler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2604303" y="3689423"/>
            <a:ext cx="3970116" cy="1175302"/>
          </a:xfrm>
          <a:prstGeom prst="triangle">
            <a:avLst>
              <a:gd name="adj" fmla="val 0"/>
            </a:avLst>
          </a:prstGeom>
          <a:solidFill>
            <a:srgbClr val="FF0000">
              <a:alpha val="59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2604303" y="3689425"/>
            <a:ext cx="3970116" cy="1175302"/>
          </a:xfrm>
          <a:prstGeom prst="triangle">
            <a:avLst>
              <a:gd name="adj" fmla="val 0"/>
            </a:avLst>
          </a:prstGeom>
          <a:solidFill>
            <a:srgbClr val="FF0000">
              <a:alpha val="17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619531" y="1856642"/>
            <a:ext cx="5698089" cy="807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Comfortable</a:t>
            </a: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margin</a:t>
            </a: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Consider</a:t>
            </a: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using</a:t>
            </a: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</a:t>
            </a:r>
            <a:r>
              <a:rPr lang="nl-NL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interpreter</a:t>
            </a:r>
            <a:endParaRPr lang="nl-NL" sz="2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Right Brace 5"/>
          <p:cNvSpPr/>
          <p:nvPr/>
        </p:nvSpPr>
        <p:spPr>
          <a:xfrm rot="5400000">
            <a:off x="3167644" y="3853879"/>
            <a:ext cx="528501" cy="2928398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-592483" y="5716923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small-embedded C++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alley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1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1175" y="3081457"/>
            <a:ext cx="5843932" cy="838510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7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9342" y="2525872"/>
            <a:ext cx="5843932" cy="838510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large-embedded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330054" y="5226762"/>
            <a:ext cx="7014411" cy="80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small-embedded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159573" y="555217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ast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598554" y="1379857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gaming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322031" y="1752794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1402697" y="1799112"/>
            <a:ext cx="3769468" cy="1525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MiB</a:t>
            </a:r>
            <a:r>
              <a:rPr lang="nl-NL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</a:t>
            </a:r>
            <a:endParaRPr lang="nl-NL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GHz, </a:t>
            </a:r>
            <a:r>
              <a:rPr lang="nl-NL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multi-core</a:t>
            </a:r>
            <a:endParaRPr lang="nl-NL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</a:t>
            </a:r>
            <a:r>
              <a:rPr lang="nl-NL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r>
              <a:rPr lang="nl-NL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caches</a:t>
            </a:r>
          </a:p>
          <a:p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5998057" y="5047251"/>
            <a:ext cx="3769468" cy="15252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l-NL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ytes, </a:t>
            </a:r>
            <a:r>
              <a:rPr lang="nl-NL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KiB</a:t>
            </a:r>
            <a:endParaRPr lang="nl-NL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MHz, </a:t>
            </a:r>
            <a:r>
              <a:rPr lang="nl-NL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Interrupts</a:t>
            </a:r>
            <a:r>
              <a:rPr lang="nl-NL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NL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</a:t>
            </a:r>
            <a:r>
              <a:rPr lang="nl-NL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peripherals</a:t>
            </a:r>
            <a:endParaRPr lang="nl-NL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nl-NL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life-time</a:t>
            </a:r>
          </a:p>
          <a:p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034987" y="179184"/>
            <a:ext cx="6968517" cy="4022426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1887" y="4458225"/>
            <a:ext cx="5837686" cy="2338594"/>
          </a:xfrm>
          <a:prstGeom prst="ellipse">
            <a:avLst/>
          </a:prstGeom>
          <a:noFill/>
          <a:ln w="698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8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2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9342" y="2525872"/>
            <a:ext cx="5843932" cy="838510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large-embedded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330054" y="5226762"/>
            <a:ext cx="7014411" cy="80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small-embedded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159573" y="555217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ast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598554" y="1379857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gaming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924989" y="1687362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15641" y="2311047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SG14:</a:t>
            </a:r>
          </a:p>
          <a:p>
            <a:r>
              <a:rPr lang="nl-NL" sz="4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</a:t>
            </a:r>
            <a:r>
              <a:rPr lang="nl-NL" sz="48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endParaRPr lang="nl-NL" sz="4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 rot="20282897">
            <a:off x="37480" y="712477"/>
            <a:ext cx="11980370" cy="5373564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44379" y="454885"/>
            <a:ext cx="12192000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does C++ do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small-embedded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05" y="1586728"/>
            <a:ext cx="9223908" cy="438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54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16017"/>
            <a:ext cx="12894197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does C++ do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22230" y="1346150"/>
            <a:ext cx="11342451" cy="510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ADTs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abstraction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data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hiding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type-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checking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Overloading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operators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Namespaces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Argument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defaults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}, RAII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DSLs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templates, operators,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overloading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blogs.screenconnect.com/image.axd?picture=tool-box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923" y="2863016"/>
            <a:ext cx="3174812" cy="21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646" y="3023550"/>
            <a:ext cx="10451938" cy="2428125"/>
          </a:xfrm>
        </p:spPr>
        <p:txBody>
          <a:bodyPr>
            <a:noAutofit/>
          </a:bodyPr>
          <a:lstStyle/>
          <a:p>
            <a:pPr algn="l"/>
            <a:r>
              <a:rPr lang="nl-NL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nl-NL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nl-NL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most: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nl-NL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Are zero </a:t>
            </a:r>
            <a:r>
              <a:rPr lang="nl-NL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endParaRPr lang="nl-NL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nl-NL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nl-NL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nl-NL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nl-NL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nl-NL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Help </a:t>
            </a:r>
            <a:r>
              <a:rPr lang="nl-NL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nl-NL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MACRO’S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nl-NL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08608" y="339150"/>
            <a:ext cx="6516548" cy="348049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ADTs</a:t>
            </a: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abstraction</a:t>
            </a: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, data </a:t>
            </a: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hiding</a:t>
            </a: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, type-</a:t>
            </a: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checking</a:t>
            </a:r>
            <a:endParaRPr lang="nl-NL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Overloading</a:t>
            </a: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, operators</a:t>
            </a:r>
          </a:p>
          <a:p>
            <a:pPr marL="457200" indent="-457200" algn="l">
              <a:buFontTx/>
              <a:buChar char="-"/>
            </a:pP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Namespaces</a:t>
            </a:r>
            <a:endParaRPr lang="nl-NL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Argument </a:t>
            </a: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defaults</a:t>
            </a: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nl-NL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nl-NL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}, RAII</a:t>
            </a:r>
          </a:p>
          <a:p>
            <a:pPr marL="457200" indent="-457200" algn="l">
              <a:buFontTx/>
              <a:buChar char="-"/>
            </a:pP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</a:p>
          <a:p>
            <a:pPr marL="457200" indent="-457200" algn="l">
              <a:buFontTx/>
              <a:buChar char="-"/>
            </a:pP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DSLs</a:t>
            </a: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 templates, operators, </a:t>
            </a:r>
            <a:r>
              <a:rPr lang="nl-NL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overloading</a:t>
            </a:r>
            <a:r>
              <a:rPr lang="nl-NL" sz="1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buFontTx/>
              <a:buChar char="-"/>
            </a:pPr>
            <a:endParaRPr lang="nl-NL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0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16017"/>
            <a:ext cx="12107119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usefull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49549" y="1357721"/>
            <a:ext cx="11342451" cy="510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(small-) embedded 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often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‘mission-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: idem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OO :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free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User-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literals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easy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combine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Bit-fields :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control,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adequately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encapsulated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!)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means</a:t>
            </a: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6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726831" y="604294"/>
            <a:ext cx="12107119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Annoying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58834" y="1045205"/>
            <a:ext cx="11342451" cy="510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are hard-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coded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Extra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allocated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nl-NL" sz="28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endParaRPr lang="nl-NL" sz="28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Integer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-point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Special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situations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  <a:endParaRPr lang="nl-NL" sz="28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must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nl-NL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determines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speed, </a:t>
            </a:r>
            <a:r>
              <a:rPr lang="nl-NL" sz="28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nl-NL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</a:t>
            </a:r>
            <a:r>
              <a:rPr lang="nl-NL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</a:t>
            </a:r>
            <a:r>
              <a:rPr lang="nl-NL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  <a:endParaRPr lang="nl-NL" sz="2800" b="1" i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matters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nl-NL" sz="28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amortized</a:t>
            </a:r>
            <a:r>
              <a:rPr lang="nl-NL" sz="28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nl-NL" sz="28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188640"/>
            <a:ext cx="7488832" cy="1143000"/>
          </a:xfrm>
        </p:spPr>
        <p:txBody>
          <a:bodyPr>
            <a:normAutofit/>
          </a:bodyPr>
          <a:lstStyle/>
          <a:p>
            <a:r>
              <a:rPr lang="en-US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endParaRPr lang="en-US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77" y="1760240"/>
            <a:ext cx="10625559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 heap is flexibility with respect to the amount of data, at the cost of (some) unpredictability in run-time and maximum available memory (fragmentation).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typical small embedded system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rigidly prescribed task, including the size of the data involved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Must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meet real-time constraints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Should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 certain to meet work OK all the time (not just for a certain sequence of actions).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Wingdings"/>
              <a:buChar char="è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heap and a small embedded system don’t match very well. Better: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Global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allocation (!)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Fixed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size pools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fixed size containers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8194" name="Picture 2" descr="http://web.extension.illinois.edu/homecompost/images/he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56" y="188640"/>
            <a:ext cx="2292991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19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578"/>
            <a:ext cx="11342451" cy="1655762"/>
          </a:xfrm>
        </p:spPr>
        <p:txBody>
          <a:bodyPr>
            <a:noAutofit/>
          </a:bodyPr>
          <a:lstStyle/>
          <a:p>
            <a:r>
              <a:rPr lang="nl-NL" sz="3600" b="1" dirty="0">
                <a:latin typeface="Arial" panose="020B0604020202020204" pitchFamily="34" charset="0"/>
                <a:cs typeface="Arial" panose="020B0604020202020204" pitchFamily="34" charset="0"/>
              </a:rPr>
              <a:t>Ariane 4 </a:t>
            </a:r>
            <a:r>
              <a:rPr lang="nl-NL" sz="3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Ariane 5</a:t>
            </a:r>
            <a:endParaRPr lang="nl-NL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394" y="896931"/>
            <a:ext cx="7481467" cy="55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526368"/>
            <a:ext cx="7488832" cy="1143000"/>
          </a:xfrm>
        </p:spPr>
        <p:txBody>
          <a:bodyPr>
            <a:normAutofit/>
          </a:bodyPr>
          <a:lstStyle/>
          <a:p>
            <a:r>
              <a:rPr lang="en-US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  <a:endParaRPr lang="en-US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033" y="2348880"/>
            <a:ext cx="10914926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Exceptions are great to handle a local problem that requires a (more) global response.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small system often has a rather simple, rigidly defined task </a:t>
            </a:r>
          </a:p>
          <a:p>
            <a:pPr lvl="1">
              <a:buFont typeface="Wingdings"/>
              <a:buChar char="è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there are no exceptions, only different situations. </a:t>
            </a:r>
          </a:p>
          <a:p>
            <a:pPr lvl="1">
              <a:buFont typeface="Wingdings"/>
              <a:buChar char="è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heap  one reason less to use exceptions.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Exception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implementation often uses the heap….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Straw man: exceptions are slow and have unpredictable timing.</a:t>
            </a:r>
          </a:p>
          <a:p>
            <a:pPr>
              <a:buFont typeface="Wingdings"/>
              <a:buChar char="è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80" y="526368"/>
            <a:ext cx="3351056" cy="13681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95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902" y="479182"/>
            <a:ext cx="7488832" cy="1143000"/>
          </a:xfrm>
        </p:spPr>
        <p:txBody>
          <a:bodyPr>
            <a:normAutofit/>
          </a:bodyPr>
          <a:lstStyle/>
          <a:p>
            <a:r>
              <a:rPr lang="en-US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Floating point</a:t>
            </a:r>
            <a:endParaRPr lang="en-US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468" y="1844824"/>
            <a:ext cx="9279700" cy="460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FP is useful when a wide dynamic range is needed. For an embedded application the ranges are often very well known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(but… Ariane 5?)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Small micro-controllers often don’t have a hardware FPU. A software FP library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considerably slower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Takes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up ROM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Make your software ‘open’: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TextBox 3"/>
          <p:cNvSpPr txBox="1">
            <a:spLocks/>
          </p:cNvSpPr>
          <p:nvPr/>
        </p:nvSpPr>
        <p:spPr bwMode="auto">
          <a:xfrm>
            <a:off x="4367808" y="5301209"/>
            <a:ext cx="5904656" cy="92948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typename </a:t>
            </a:r>
            <a:r>
              <a:rPr lang="en-US" sz="16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value_type</a:t>
            </a: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= double &gt;</a:t>
            </a:r>
          </a:p>
          <a:p>
            <a:pPr marL="0" indent="0">
              <a:buNone/>
            </a:pP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6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your_amazing_library</a:t>
            </a: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. . . </a:t>
            </a:r>
          </a:p>
        </p:txBody>
      </p:sp>
      <p:pic>
        <p:nvPicPr>
          <p:cNvPr id="9218" name="Picture 2" descr="http://sandbox.mc.edu/~bennet/cs110/textbook/store_s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25" y="326038"/>
            <a:ext cx="2683683" cy="12961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9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70834" y="103170"/>
            <a:ext cx="12107119" cy="1655762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”Just” print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C5EF4-2D04-4D54-ABF2-A788C32903FD}"/>
              </a:ext>
            </a:extLst>
          </p:cNvPr>
          <p:cNvSpPr txBox="1"/>
          <p:nvPr/>
        </p:nvSpPr>
        <p:spPr>
          <a:xfrm>
            <a:off x="586153" y="1056209"/>
            <a:ext cx="10861210" cy="40011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location {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y; 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BC5EF4-2D04-4D54-ABF2-A788C32903FD}"/>
              </a:ext>
            </a:extLst>
          </p:cNvPr>
          <p:cNvSpPr txBox="1"/>
          <p:nvPr/>
        </p:nvSpPr>
        <p:spPr>
          <a:xfrm>
            <a:off x="586154" y="1761579"/>
            <a:ext cx="10861210" cy="10156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print_location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FILE * f, location v 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f, "(%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d,%d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)",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C5EF4-2D04-4D54-ABF2-A788C32903FD}"/>
              </a:ext>
            </a:extLst>
          </p:cNvPr>
          <p:cNvSpPr txBox="1"/>
          <p:nvPr/>
        </p:nvSpPr>
        <p:spPr>
          <a:xfrm>
            <a:off x="586155" y="3025245"/>
            <a:ext cx="10861208" cy="10156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 operator&lt;&lt;(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 out,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location &amp; v  ){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out &lt;&lt; '(' &lt;&lt;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v.x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',' &lt;&lt;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v.y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')';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F1BEF-E14B-4A7C-BF45-29FA2F012B16}"/>
              </a:ext>
            </a:extLst>
          </p:cNvPr>
          <p:cNvSpPr txBox="1"/>
          <p:nvPr/>
        </p:nvSpPr>
        <p:spPr>
          <a:xfrm>
            <a:off x="586152" y="4346168"/>
            <a:ext cx="10861211" cy="193899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 &gt;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auto operator&lt;&lt;( OUT &amp; out,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location &amp; v  ) 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-&gt;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decltype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out &lt;&lt; 'x' ) &amp; 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out &lt;&lt; '(' &lt;&lt;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v.x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',' &lt;&lt;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v.y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')';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9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726831" y="604294"/>
            <a:ext cx="12107119" cy="1655762"/>
          </a:xfrm>
        </p:spPr>
        <p:txBody>
          <a:bodyPr>
            <a:noAutofit/>
          </a:bodyPr>
          <a:lstStyle/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C++?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81985" y="1675243"/>
            <a:ext cx="6604548" cy="510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compiler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(PIC, 8051)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allowed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code base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inappropriate</a:t>
            </a:r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bloat</a:t>
            </a:r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1519" y="430821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(The) hard-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785446" y="5005935"/>
            <a:ext cx="11214032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9600" b="1" dirty="0" err="1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nl-NL" sz="9600" b="1" dirty="0">
                <a:latin typeface="Arial" panose="020B0604020202020204" pitchFamily="34" charset="0"/>
                <a:cs typeface="Arial" panose="020B0604020202020204" pitchFamily="34" charset="0"/>
              </a:rPr>
              <a:t> blink a LED!</a:t>
            </a:r>
          </a:p>
          <a:p>
            <a:pPr marL="457200" indent="-457200" algn="l">
              <a:buFontTx/>
              <a:buChar char="-"/>
            </a:pPr>
            <a:endParaRPr lang="nl-NL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48D2B-0B9C-4C91-8492-101EEB46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914" y="1889062"/>
            <a:ext cx="2076450" cy="2952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4A7C5F-3793-49BB-8137-D47B01B95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59" y="2612962"/>
            <a:ext cx="2038350" cy="1504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7751571" y="2101298"/>
            <a:ext cx="4142399" cy="255454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   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led.set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true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led.set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false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549" y="348759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Take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blue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pill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Afbeeldingsresultaat voor blue pill red pill">
            <a:extLst>
              <a:ext uri="{FF2B5EF4-FFF2-40B4-BE49-F238E27FC236}">
                <a16:creationId xmlns:a16="http://schemas.microsoft.com/office/drawing/2014/main" id="{039E69AB-F024-498D-AB67-530B20236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21" y="1176640"/>
            <a:ext cx="9325708" cy="52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1519" y="430821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STM32Duino ”Blue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pill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6146" name="Picture 2" descr="File:STM32 Blue Pill top.jpg">
            <a:extLst>
              <a:ext uri="{FF2B5EF4-FFF2-40B4-BE49-F238E27FC236}">
                <a16:creationId xmlns:a16="http://schemas.microsoft.com/office/drawing/2014/main" id="{E7E2585E-761C-466E-8D74-049225D75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2" y="1384492"/>
            <a:ext cx="3610708" cy="162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E5580A-CE77-42A0-BACF-01F62D3D2B31}"/>
              </a:ext>
            </a:extLst>
          </p:cNvPr>
          <p:cNvSpPr txBox="1">
            <a:spLocks/>
          </p:cNvSpPr>
          <p:nvPr/>
        </p:nvSpPr>
        <p:spPr>
          <a:xfrm>
            <a:off x="551519" y="4000726"/>
            <a:ext cx="6872289" cy="2932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STM32F103C8T6, 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Cortex-M3 32 bit CPU, 72 MHz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64 </a:t>
            </a:r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Kbyte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 FLASH (code &amp; contants memory)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Kbyte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 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32 I/O </a:t>
            </a:r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pins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 (chip has max 37)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&lt; E 2.00 (</a:t>
            </a:r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aliexpress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Red pill top photo.jpg">
            <a:extLst>
              <a:ext uri="{FF2B5EF4-FFF2-40B4-BE49-F238E27FC236}">
                <a16:creationId xmlns:a16="http://schemas.microsoft.com/office/drawing/2014/main" id="{A12E0AC0-FDA1-4870-AACC-D16F4FCE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59" y="2010848"/>
            <a:ext cx="3935837" cy="163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DAC4D2-1897-4E0E-8094-99B8A3A4F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270" y="4137837"/>
            <a:ext cx="4151737" cy="18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69" y="196770"/>
            <a:ext cx="4774793" cy="6541638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F7A29F1D-6C83-4C80-AB54-4151725AFA53}"/>
              </a:ext>
            </a:extLst>
          </p:cNvPr>
          <p:cNvSpPr/>
          <p:nvPr/>
        </p:nvSpPr>
        <p:spPr>
          <a:xfrm>
            <a:off x="5117819" y="1145895"/>
            <a:ext cx="635125" cy="404446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201" y="1074596"/>
            <a:ext cx="6206779" cy="418706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0E5580A-CE77-42A0-BACF-01F62D3D2B31}"/>
              </a:ext>
            </a:extLst>
          </p:cNvPr>
          <p:cNvSpPr txBox="1">
            <a:spLocks/>
          </p:cNvSpPr>
          <p:nvPr/>
        </p:nvSpPr>
        <p:spPr>
          <a:xfrm>
            <a:off x="5117819" y="296827"/>
            <a:ext cx="3488046" cy="1260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 map</a:t>
            </a:r>
          </a:p>
          <a:p>
            <a:pPr algn="l"/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0E5580A-CE77-42A0-BACF-01F62D3D2B31}"/>
              </a:ext>
            </a:extLst>
          </p:cNvPr>
          <p:cNvSpPr txBox="1">
            <a:spLocks/>
          </p:cNvSpPr>
          <p:nvPr/>
        </p:nvSpPr>
        <p:spPr>
          <a:xfrm>
            <a:off x="7932167" y="5408960"/>
            <a:ext cx="3488046" cy="1260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GPIO registers</a:t>
            </a:r>
          </a:p>
          <a:p>
            <a:pPr algn="l"/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36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212" y="1176640"/>
            <a:ext cx="9496425" cy="55149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0" y="186714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make a pin high or low</a:t>
            </a:r>
          </a:p>
        </p:txBody>
      </p:sp>
    </p:spTree>
    <p:extLst>
      <p:ext uri="{BB962C8B-B14F-4D97-AF65-F5344CB8AC3E}">
        <p14:creationId xmlns:p14="http://schemas.microsoft.com/office/powerpoint/2010/main" val="181836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2046" y="141455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In C -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922507" y="865164"/>
            <a:ext cx="8615032" cy="57554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blink the on-board LED at PORTC, pin 13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"stm32f103x6.h"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wait();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enable the PORTC peripheral clock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RCC-&gt;APB2ENR |= RCC_APB2ENR_IOPCEN;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make the pin an output	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GPIOC-&gt;CRH &amp;= ~( 0x0F &lt;&lt; 20 ); // CRH if pin &gt; 7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GPIOC-&gt;CRH |=  ( 0x03 &lt;&lt; 20 ); // 20 = 4 * ( 13 % 8 )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for(;;){      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GPIOC-&gt;BSRR |= ( 0x01 &lt;&lt; 13 ); // 1 &lt;&lt; 13 for reset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GPIOC-&gt;BSRR |= ( 0x01 &lt;&lt; 29 ); // 1 &lt;&lt; ( 13 + 16 ) for set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48" y="969336"/>
            <a:ext cx="4759205" cy="276387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55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30821"/>
            <a:ext cx="11342451" cy="2497105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Big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Ariane 5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maiden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flight</a:t>
            </a:r>
          </a:p>
        </p:txBody>
      </p:sp>
      <p:pic>
        <p:nvPicPr>
          <p:cNvPr id="3074" name="Picture 2" descr="https://cdn.aldi-digital.co.uk/Veuve-Monsigny-Champagne-Brut-A.jpg?o=BPjul%2540ZUfpycAfq4YlVT8pHdDiQj&amp;V=2Dzp&amp;w=480&amp;h=600&amp;p=2&amp;q=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7" y="3200797"/>
            <a:ext cx="2504499" cy="313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otos  of happy birthday big chocolate cake images desktop wallpapers h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27" y="3200797"/>
            <a:ext cx="5403273" cy="31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2097985"/>
            <a:ext cx="11342451" cy="2497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1609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2046" y="141455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In C -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455312" y="1797217"/>
            <a:ext cx="5894981" cy="206210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GPIOC-&gt;BSRR = ( 0x01 &lt;&lt; 13 );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GPIOC-&gt;BSRR = ( 0x01 &lt;&lt; 29 );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6895043" y="1797217"/>
            <a:ext cx="4830112" cy="378565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	r6, #8192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	r5, #536870912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ldr	r4, .L3+4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. . . 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.L2: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	r6, [r4, #16]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	_Z4waitv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	r5, [r4, #16]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	_Z4waitv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	.L2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. . 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.L3: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.word	1073876992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.word	1073811456</a:t>
            </a:r>
            <a:endParaRPr lang="pt-B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0E5580A-CE77-42A0-BACF-01F62D3D2B31}"/>
              </a:ext>
            </a:extLst>
          </p:cNvPr>
          <p:cNvSpPr txBox="1">
            <a:spLocks/>
          </p:cNvSpPr>
          <p:nvPr/>
        </p:nvSpPr>
        <p:spPr>
          <a:xfrm>
            <a:off x="231227" y="5845215"/>
            <a:ext cx="8125695" cy="246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 6.2.0, -</a:t>
            </a:r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mcpu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=cortex-m3 -Os -</a:t>
            </a:r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=c11</a:t>
            </a:r>
          </a:p>
          <a:p>
            <a:pPr algn="l"/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http://www.github.com/wovo/2017-berlin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098326"/>
              </p:ext>
            </p:extLst>
          </p:nvPr>
        </p:nvGraphicFramePr>
        <p:xfrm>
          <a:off x="3742983" y="4293031"/>
          <a:ext cx="260731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Instructions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Direct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Call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1*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Library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43301" y="4293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5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585802" y="5418077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43301" y="4293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33334" y="5979492"/>
            <a:ext cx="5105967" cy="947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fbeeldingsresultaat voor clou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15" y="568116"/>
            <a:ext cx="9626704" cy="541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147" y="2177716"/>
            <a:ext cx="1082843" cy="108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0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43301" y="4293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2619777" y="2477943"/>
            <a:ext cx="5894981" cy="181588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push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make clean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-A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commit -a -m "update"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43301" y="4293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6" y="993841"/>
            <a:ext cx="10111487" cy="4504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7309125" y="4522425"/>
            <a:ext cx="4578076" cy="15696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-A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commit -a -m "update"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pause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59078" y="2870522"/>
            <a:ext cx="1835806" cy="1519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12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728662"/>
            <a:ext cx="11649075" cy="540067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43301" y="4293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7342461" y="4450523"/>
            <a:ext cx="2282802" cy="10772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push.bat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pull.bat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473319" y="2888721"/>
            <a:ext cx="1835806" cy="1519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2046" y="141455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In C 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 macro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43301" y="4293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82317" y="3149678"/>
            <a:ext cx="9966420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Abstraction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I/O pin</a:t>
            </a:r>
          </a:p>
          <a:p>
            <a:pPr marL="476250" lvl="1" algn="l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 Efficient</a:t>
            </a:r>
          </a:p>
          <a:p>
            <a:pPr marL="476250" lvl="1" algn="l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 It is a macro! (scope, textual parameters, … )</a:t>
            </a:r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6250" lvl="1" algn="l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 Can’t easily be replaced or augmented by the user</a:t>
            </a:r>
          </a:p>
          <a:p>
            <a:pPr marL="476250" lvl="1" algn="l"/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 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not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easy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separate </a:t>
            </a:r>
            <a:r>
              <a:rPr lang="nl-NL" sz="2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7067" y="1741048"/>
            <a:ext cx="5368777" cy="58477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the pin port.pin to value   </a:t>
            </a:r>
          </a:p>
          <a:p>
            <a:pPr algn="l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PIN_SET( port, pin, value )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6837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221" y="0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In C -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182383" y="826891"/>
            <a:ext cx="7457564" cy="5509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blink the on-board LED at PORTC, pin 13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"stm32f103x6.h"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bool 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RCC-&gt;APB2ENR |= RCC_APB2ENR_IOPCEN;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GPIOC-&gt;CRH &amp;= ~( 0x0F &lt;&lt; 20 ); // CRH if pin &gt; 7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GPIOC-&gt;CRH |=  ( 0x03 &lt;&lt; 20 ); // 20 = 4 * ( 13 % 8 )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( 77, true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( 77, false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4308981" y="4106849"/>
            <a:ext cx="6661933" cy="2554545"/>
          </a:xfrm>
          <a:prstGeom prst="rect">
            <a:avLst/>
          </a:prstGeom>
          <a:solidFill>
            <a:srgbClr val="FFC06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"stm32f103x6.h"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GPIO_TypeDef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port_registers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= {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GPIOA, GPIOB, GPIOC, GPIOD 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pin == 32 * port + pin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pin, bool value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port_registers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pin / 32 ]-&gt;BSRR =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0x01 &lt;&lt; ( ( pin % 16 ) + ( value ? 0 : 16 )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342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2046" y="141455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In C -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68" y="1144083"/>
            <a:ext cx="6870345" cy="398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5304181" y="3583876"/>
            <a:ext cx="6687192" cy="255454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"stm32f103x6.h"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GPIO_TypeDef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port_registers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= {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GPIOA, GPIOB, GPIOC, GPIOD 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pin == 32 * port + pin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pin, bool value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port_registers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pin / 32 ]-&gt;BSRR =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0x01 &lt;&lt; ( ( pin % 16 ) + ( value ? 0 : 16 )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87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2046" y="141455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In C -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413225" y="1119813"/>
            <a:ext cx="4251376" cy="206210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( 77, true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( 77, false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369781" y="3377676"/>
            <a:ext cx="4355549" cy="255454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.L2: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movs	r1, #1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movs	r0, #77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bl	_Z7pin_setib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	_Z4waitv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movs	r1, #0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movs	r0, #77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bl	_Z7pin_setib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	_Z4waitv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	.L2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94820" y="2014880"/>
            <a:ext cx="4585585" cy="477053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_Z7pin_setib: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movs	r3, #32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sdiv	r3, r0, r3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ldr	r2, .L4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ldr	r2, [r2, r3, lsl #2]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rsbs	r3, r0, #0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and	r3, r3, #15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and	r0, r0, #15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it	pl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rsbpl	r0, r3, #0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cmp	r1, #0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ite	ne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movne	r3, #0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moveq	r3, #16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add	r3, r3, r0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movs	r0, #1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lsls	r0, r0, r3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str	r0, [r2, #16]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bx	lr</a:t>
            </a:r>
            <a:endParaRPr lang="en-US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5239872" y="856624"/>
            <a:ext cx="6661933" cy="10772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pin, bool value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port_registers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pin / 32 ]-&gt;BSRR =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0x01 &lt;&lt; ( ( pin % 16 ) + ( value ? 0 : 16 )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432300" y="32702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70761"/>
              </p:ext>
            </p:extLst>
          </p:nvPr>
        </p:nvGraphicFramePr>
        <p:xfrm>
          <a:off x="3189921" y="5670781"/>
          <a:ext cx="3867785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Instructions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Direct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Function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1*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Library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52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2046" y="141455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In C++ -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065669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323527" y="1450117"/>
            <a:ext cx="3680319" cy="40318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"pin.hpp"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led = pin( 2, 13 ); 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true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false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4435418" y="3189255"/>
            <a:ext cx="6736842" cy="35394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pin.cpp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"stm32f103x6.h"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"pin.hpp"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GPIO_TypeDef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port_registers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= {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GPIOA, GPIOB, GPIOC, GPIOD };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pin::pin( int port, int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):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port( port ),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){}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pin::set(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port_registers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port ]-&gt;BSRR =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0x01 &lt;&lt; ( (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% 16 ) + (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 0 : 16 ) );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4414279" y="1004603"/>
            <a:ext cx="4318759" cy="206210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pin.hpp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pin {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private:  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port,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pin( int port, int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set(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09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30822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Longer video of Ariane 5 Rocket first launch failureexplo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7450" y="201803"/>
            <a:ext cx="8420989" cy="63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9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2046" y="141455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In C++ -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520302" y="1450117"/>
            <a:ext cx="3680319" cy="40318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"pin.hpp"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led = pin( 2, 13 ); 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true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led.set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false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4651476" y="1938290"/>
            <a:ext cx="4041112" cy="35394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movs	r2, #13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movs	r1, #2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	r0, sp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	_ZN3pinC1Eii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.L2: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	r0, sp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movs	r1, #1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bl	_ZN3pin3setEb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	_Z4waitv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movs	r1, #0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	r0, sp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bl	_ZN3pin3setEb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	_Z4waitv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	.L2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76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2046" y="141455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In C++ -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361217" y="1797217"/>
            <a:ext cx="6699340" cy="10772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pin::set(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port_registers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port ]-&gt;BSRR =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0x01 &lt;&lt; ( (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% 16 ) + (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 0 : 16 ) );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7150869" y="979686"/>
            <a:ext cx="4794205" cy="501675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_ZN3pin3setEb: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ldr	r2, [r0]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ldr	r3, .L5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push	{r4, lr}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ldr	r4, [r3, r2, lsl #2]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ldr	r3, [r0, #4]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rsbs	r2, r3, #0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and	r2, r2, #15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and	r3, r3, #15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it	pl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rsbpl	r3, r2, #0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cmp	r1, #0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ite	ne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movne	r2, #0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moveq	r2, #16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add	r2, r2, r3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movs	r3, #1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lsls	r3, r3, r2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str	r3, [r4, #16]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pop	{r4, pc}</a:t>
            </a:r>
            <a:endParaRPr lang="en-US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085056"/>
              </p:ext>
            </p:extLst>
          </p:nvPr>
        </p:nvGraphicFramePr>
        <p:xfrm>
          <a:off x="1486368" y="4530197"/>
          <a:ext cx="476758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Instructions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Direct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Function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1*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3*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Library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85733" y="45309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fbeeldingsresultaat voor have your cake and eat it to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725" y="375915"/>
            <a:ext cx="4115483" cy="51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23629" y="5795820"/>
            <a:ext cx="9966420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…… Well, in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situations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2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2046" y="141455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In C++ - 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templates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335102" y="1450117"/>
            <a:ext cx="3935951" cy="40318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"pin.hpp"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led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2, 13 &gt;;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led::set( true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led::set( false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4676168" y="1542873"/>
            <a:ext cx="7164728" cy="35394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pin.hpp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"stm32f103x6.h"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GPIO_TypeDef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port_registers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= {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GPIOA, GPIOB, GPIOC, GPIOD };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port, int pin 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set(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port_registers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port ]-&gt;BSRR =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0x01 &lt;&lt; ( ( pin % 16 ) + (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 0 : 16 ) );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9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2046" y="141455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In C++ - 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templates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1B348-4EDA-4081-925A-23233A3BF1C5}"/>
              </a:ext>
            </a:extLst>
          </p:cNvPr>
          <p:cNvSpPr txBox="1">
            <a:spLocks/>
          </p:cNvSpPr>
          <p:nvPr/>
        </p:nvSpPr>
        <p:spPr>
          <a:xfrm>
            <a:off x="4262444" y="5134889"/>
            <a:ext cx="6425583" cy="172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F9965-4298-4E81-B825-38B20162B14D}"/>
              </a:ext>
            </a:extLst>
          </p:cNvPr>
          <p:cNvSpPr txBox="1"/>
          <p:nvPr/>
        </p:nvSpPr>
        <p:spPr>
          <a:xfrm>
            <a:off x="1249505" y="1195472"/>
            <a:ext cx="3935951" cy="40318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"pin.hpp"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led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2, 13 &gt;;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led::set( true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led::set( false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6727892" y="1195472"/>
            <a:ext cx="4041112" cy="427809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	r6, #8192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mov	r5, #536870912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ldr	r4, .L3+4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. . .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.L2: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	r3, [r4, #8]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str	r6, [r3, #16]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	_Z4waitv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ldr	r3, [r4, #8]</a:t>
            </a:r>
          </a:p>
          <a:p>
            <a:r>
              <a:rPr lang="pt-BR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str	r5, [r3, #16]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bl	_Z4waitv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	.L2</a:t>
            </a:r>
          </a:p>
          <a:p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. . 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.L3: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.word	1073876992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.word	.LANCHOR0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.word	1073811456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46608"/>
              </p:ext>
            </p:extLst>
          </p:nvPr>
        </p:nvGraphicFramePr>
        <p:xfrm>
          <a:off x="2611368" y="5678143"/>
          <a:ext cx="5847715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0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8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Instructions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Direct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Function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Template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Call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1*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3*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2*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Library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73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8818" y="44614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compile-time polymorphism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Static classes (or structs) can be used as compile-time encapsulation of data and operations.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Template parameters can be used to pass such an encapsulation to another one.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These are compile-time-only actions, hence fully visible to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152489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1" y="188640"/>
            <a:ext cx="3719945" cy="1143000"/>
          </a:xfrm>
        </p:spPr>
        <p:txBody>
          <a:bodyPr>
            <a:normAutofit/>
          </a:bodyPr>
          <a:lstStyle/>
          <a:p>
            <a:pPr algn="l"/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Run-time polymorphism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1676401" y="1762125"/>
            <a:ext cx="4024745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pin_out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virtual void set( bool ) = 0;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: public pin_out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lpc1114_gpio( . . . ) . . .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set( bool x ) override { . . .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pin_out &amp; pin;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pin_out &amp; pin ): pin( pin ){}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run(){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pin.set( 1 );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blink( lpc1114_gpio( 1, 2 )).run();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5867401" y="1762125"/>
            <a:ext cx="4648201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port, int pin &gt;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set( bool value ){ . . .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typename pin &gt;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run(){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blink&lt; lpc1114_gpio&lt; 1, 2 &gt;&gt;::run();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1201" y="6165305"/>
            <a:ext cx="7924799" cy="46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 before,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lots of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ugly details (initialization, timing, …) are omitted.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67400" y="116632"/>
            <a:ext cx="4117032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Compile-time polymorphism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5867400" y="1762125"/>
            <a:ext cx="4648201" cy="41549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pin_out_archetype {</a:t>
            </a:r>
          </a:p>
          <a:p>
            <a:pPr algn="l"/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typedef void has_pin_out;</a:t>
            </a:r>
          </a:p>
          <a:p>
            <a:pPr algn="l"/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static void set( bool value ){}</a:t>
            </a:r>
          </a:p>
          <a:p>
            <a:pPr algn="l"/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int port, int pin &gt;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lpc1114_gpio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public pin_out_archetype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set( bool value ){ . . .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typename pin &gt;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blink 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run(){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blink&lt; lpc1114_gpio&lt; 1, 2 &gt;&gt;::run();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026" name="Picture 2" descr="Afbeeldingsresultaat voor lpc11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477" y="236567"/>
            <a:ext cx="1851566" cy="13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6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899164" y="5112705"/>
            <a:ext cx="3997036" cy="138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pin_oc_archetype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6" name="TextBox 3"/>
          <p:cNvSpPr txBox="1">
            <a:spLocks/>
          </p:cNvSpPr>
          <p:nvPr/>
        </p:nvSpPr>
        <p:spPr>
          <a:xfrm>
            <a:off x="6096000" y="1333235"/>
            <a:ext cx="3600400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pin_out_archetype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7" name="TextBox 3"/>
          <p:cNvSpPr txBox="1">
            <a:spLocks/>
          </p:cNvSpPr>
          <p:nvPr/>
        </p:nvSpPr>
        <p:spPr>
          <a:xfrm>
            <a:off x="3899164" y="2936793"/>
            <a:ext cx="3997036" cy="18281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pin_in_out_archetype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void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direction_set_input();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direction_set_output();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899164" y="425825"/>
            <a:ext cx="675268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Four pin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archetypes</a:t>
            </a:r>
          </a:p>
        </p:txBody>
      </p:sp>
      <p:sp>
        <p:nvSpPr>
          <p:cNvPr id="12" name="TextBox 3"/>
          <p:cNvSpPr txBox="1">
            <a:spLocks/>
          </p:cNvSpPr>
          <p:nvPr/>
        </p:nvSpPr>
        <p:spPr>
          <a:xfrm>
            <a:off x="1838446" y="1333235"/>
            <a:ext cx="3600400" cy="11633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pin_in_archetype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void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has_pin_in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</p:spTree>
    <p:extLst>
      <p:ext uri="{BB962C8B-B14F-4D97-AF65-F5344CB8AC3E}">
        <p14:creationId xmlns:p14="http://schemas.microsoft.com/office/powerpoint/2010/main" val="7052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/>
        </p:nvSpPr>
        <p:spPr>
          <a:xfrm>
            <a:off x="2495600" y="3212977"/>
            <a:ext cx="580181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"targets/lpc1114fn28.hpp"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::lpc1114fn28&lt;&gt; target;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	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::blink&lt;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target::gpio_0_0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target::waiting &gt;::run();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1798578" y="2420888"/>
            <a:ext cx="6553200" cy="39703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template&lt;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arg_pin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typename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arg_timing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&gt; struct blinking {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pin_out_from&lt;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arg_pin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pin;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waiting_from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arg_timing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timing;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typedef typename timing::duration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run( const duration t = duration::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( 500 ) ){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timing::init();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pin::init();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for(;;){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pin::set( 1 );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timing::wait( t / 2 );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pin::set( 0 );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timing::wait( t / 2 );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Blink: some (ugly?) details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2656" y="1484785"/>
            <a:ext cx="580181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"targets/lpc1114fn28.hpp"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::lpc1114fn28&lt;&gt; target;</a:t>
            </a:r>
          </a:p>
          <a:p>
            <a:pPr algn="l"/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	      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hwcpp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::blink&lt;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target::gpio_1_2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target::waiting &gt;::run();  </a:t>
            </a:r>
          </a:p>
          <a:p>
            <a:pPr algn="l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PIJL-LINKS 2"/>
          <p:cNvSpPr/>
          <p:nvPr/>
        </p:nvSpPr>
        <p:spPr bwMode="auto">
          <a:xfrm>
            <a:off x="6489541" y="3276635"/>
            <a:ext cx="936104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nl-NL" sz="1400">
              <a:latin typeface="Arial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42413" y="3221993"/>
            <a:ext cx="3754760" cy="4625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Type narrowing</a:t>
            </a:r>
          </a:p>
        </p:txBody>
      </p:sp>
      <p:sp>
        <p:nvSpPr>
          <p:cNvPr id="9" name="PIJL-LINKS 8"/>
          <p:cNvSpPr/>
          <p:nvPr/>
        </p:nvSpPr>
        <p:spPr bwMode="auto">
          <a:xfrm>
            <a:off x="4295800" y="4536441"/>
            <a:ext cx="2715720" cy="40794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nl-NL" sz="1400"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7032104" y="4509120"/>
            <a:ext cx="3754760" cy="46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kern="0" dirty="0"/>
              <a:t>Explicit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3765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8" grpId="0" build="p"/>
      <p:bldP spid="9" grpId="0" animBg="1"/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/>
          </p:cNvSpPr>
          <p:nvPr/>
        </p:nvSpPr>
        <p:spPr bwMode="auto">
          <a:xfrm>
            <a:off x="1847528" y="3645024"/>
            <a:ext cx="8229600" cy="94179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unsupported, class dummy = void &gt; struct pin_out_from {</a:t>
            </a:r>
          </a:p>
          <a:p>
            <a:pPr marL="0" indent="0">
              <a:buNone/>
            </a:pPr>
            <a:r>
              <a:rPr lang="en-US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None/>
            </a:pPr>
            <a:endParaRPr lang="en-US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1038" y="472874"/>
            <a:ext cx="8229600" cy="5847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in_out_from&lt; . . . &gt; template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1847528" y="1296416"/>
            <a:ext cx="8229600" cy="49695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unsupported, class dummy = void &gt; struct pin_out_from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pin::has_pin_out &gt; : 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 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pPr marL="0" indent="0">
              <a:buNone/>
            </a:pPr>
            <a:endParaRPr lang="en-US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pin::has_pin_oc &gt; : 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3"/>
          <p:cNvSpPr txBox="1">
            <a:spLocks/>
          </p:cNvSpPr>
          <p:nvPr/>
        </p:nvSpPr>
        <p:spPr bwMode="auto">
          <a:xfrm>
            <a:off x="1847528" y="1323264"/>
            <a:ext cx="8229600" cy="51521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unsupported, class dummy = void &gt; struct pin_out_from {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static_assert( sizeof( unsupported ) == 0, . . . ); };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pin::has_pin_out &gt; : 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 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pPr marL="0" indent="0">
              <a:buNone/>
            </a:pPr>
            <a:endParaRPr lang="en-US" sz="1200" b="1" kern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pin::has_pin_oc &gt; : 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pPr marL="0" indent="0">
              <a:buNone/>
            </a:pPr>
            <a:endParaRPr lang="en-US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template&lt; class pin &gt; struct pin_out_from &lt; pin, typename pin::has_pin_in_out &gt; :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pin_out_archetype 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</a:t>
            </a:r>
            <a:r>
              <a:rPr lang="en-US" sz="1200" b="1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pin::direction_set_output(); </a:t>
            </a: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  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value ){ pin::set( value ); }</a:t>
            </a:r>
          </a:p>
          <a:p>
            <a:pPr marL="0" indent="0">
              <a:buNone/>
            </a:pPr>
            <a:r>
              <a:rPr lang="en-US" sz="1200" b="1" kern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</p:spTree>
    <p:extLst>
      <p:ext uri="{BB962C8B-B14F-4D97-AF65-F5344CB8AC3E}">
        <p14:creationId xmlns:p14="http://schemas.microsoft.com/office/powerpoint/2010/main" val="273135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aldi-digital.co.uk/Veuve-Monsigny-Champagne-Brut-A.jpg?o=BPjul%2540ZUfpycAfq4YlVT8pHdDiQj&amp;V=2Dzp&amp;w=480&amp;h=600&amp;p=2&amp;q=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584" y="1676797"/>
            <a:ext cx="2504499" cy="313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otos  of happy birthday big chocolate cake images desktop wallpapers h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374" y="1676797"/>
            <a:ext cx="5403273" cy="31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ultiply 1"/>
          <p:cNvSpPr/>
          <p:nvPr/>
        </p:nvSpPr>
        <p:spPr>
          <a:xfrm>
            <a:off x="0" y="428244"/>
            <a:ext cx="6390489" cy="5641980"/>
          </a:xfrm>
          <a:prstGeom prst="mathMultiply">
            <a:avLst>
              <a:gd name="adj1" fmla="val 93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fbeeldingsresultaat voor chocolate cake eat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374" y="1073344"/>
            <a:ext cx="5503965" cy="412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3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494" y="397426"/>
            <a:ext cx="6248400" cy="67890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Type narrowing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2090527" y="1219678"/>
            <a:ext cx="3426024" cy="28623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target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target::pin_a0 alarm;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alarm::init();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alarm::direction_set_output();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alarm::set( false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alarm::set( true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5994478" y="1224014"/>
            <a:ext cx="4419600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pin_out_from&lt;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target::pin_a0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alarm;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alarm::init();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strike="dblStrike" dirty="0">
                <a:latin typeface="Courier New" panose="02070309020205020404" pitchFamily="49" charset="0"/>
                <a:cs typeface="Courier New" panose="02070309020205020404" pitchFamily="49" charset="0"/>
              </a:rPr>
              <a:t>alarm::direction_set_output();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alarm::set( false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alarm::set( true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31089" y="4912489"/>
            <a:ext cx="9932902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template parameter is type-checked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template adapts to the parameter type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Initialization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 ‘complete’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code can’t accidentally use an inappropriate method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0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434898"/>
            <a:ext cx="6248400" cy="584775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Don’t say it in a comment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1847528" y="2541723"/>
            <a:ext cx="4110608" cy="349736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target::pin_a0 alarm_led;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alarm_led::set( false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alarm_led::set( true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096000" y="3356993"/>
            <a:ext cx="4419600" cy="271458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typedef . . . pin_a0;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invert&lt;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target::pin_a0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alarm_led;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alarm_led::set( false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alarm_led::set( true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4982" y="2559899"/>
            <a:ext cx="36724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Say it in the code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828800" y="404665"/>
            <a:ext cx="6248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invert&lt; . . .  &gt;</a:t>
            </a:r>
          </a:p>
        </p:txBody>
      </p:sp>
      <p:pic>
        <p:nvPicPr>
          <p:cNvPr id="1026" name="Picture 2" descr="TN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60649"/>
            <a:ext cx="1450052" cy="144696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823866" y="1264405"/>
            <a:ext cx="2874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decorator</a:t>
            </a:r>
          </a:p>
        </p:txBody>
      </p:sp>
      <p:sp>
        <p:nvSpPr>
          <p:cNvPr id="10" name="TextBox 3"/>
          <p:cNvSpPr txBox="1">
            <a:spLocks/>
          </p:cNvSpPr>
          <p:nvPr/>
        </p:nvSpPr>
        <p:spPr bwMode="auto">
          <a:xfrm>
            <a:off x="1811524" y="2600713"/>
            <a:ext cx="4182616" cy="337938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64" charset="2"/>
              <a:buChar char="n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6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200">
                <a:solidFill>
                  <a:srgbClr val="000000"/>
                </a:solidFill>
                <a:latin typeface="+mn-lt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64" charset="2"/>
              <a:buChar char="n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namespace target {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 . . pin_a0;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target::pin_a0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the alarm LED pin is active low</a:t>
            </a:r>
          </a:p>
          <a:p>
            <a:pPr marL="0" indent="0">
              <a:buNone/>
            </a:pPr>
            <a:r>
              <a:rPr lang="en-US" sz="1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alarm_led_active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</a:t>
            </a:r>
          </a:p>
          <a:p>
            <a:pPr marL="0" indent="0"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::set( !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alarm_led_active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. . . ){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::set(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alarm_led_active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306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49" y="594979"/>
            <a:ext cx="8229600" cy="59432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Pin invert&lt; . . . &gt;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4290349" y="127790"/>
            <a:ext cx="6678004" cy="65392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template&lt; class unsupported,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dummy = void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struct invert {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static_assert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sizeof( unsupported ) == 0, ". . ." ); };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template&lt; class pin &gt; struct invert&lt; pin, typename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pin::has_pin_in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pin_in_archetype {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};	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struct invert&lt; pin, typename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pin::has_pin_out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pin_out_archetype {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 };	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struct invert&lt; pin, typename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pin::has_pin_in_out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pin_in_out_archetype {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direction_set_input(){ pin::direction_set_input(); }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direction_set_output(){ pin::direction_set_output(); }      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}  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};	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class pin &gt; struct invert&lt; pin, typename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pin::has_pin_oc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: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pin_oc_archetype {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init(){ pin::init(); }   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void set( bool x ){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pin::set( ! x );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   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bool get(){ 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! pin::get();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};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3329" y="4541174"/>
            <a:ext cx="177924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Often: </a:t>
            </a:r>
          </a:p>
          <a:p>
            <a:pPr algn="l"/>
            <a:r>
              <a:rPr lang="en-US" sz="1800" b="1" dirty="0"/>
              <a:t>   ZERO cost!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72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1" y="404664"/>
            <a:ext cx="8550433" cy="64035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Some more pin &amp; port decorators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/>
          <p:cNvSpPr txBox="1">
            <a:spLocks noGrp="1"/>
          </p:cNvSpPr>
          <p:nvPr>
            <p:ph idx="1"/>
          </p:nvPr>
        </p:nvSpPr>
        <p:spPr>
          <a:xfrm>
            <a:off x="3321186" y="1172344"/>
            <a:ext cx="5649193" cy="53027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the stated pin or port type from p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pin_in_from&lt; p &gt;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pin_out_from&lt; p &gt;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pin_in_out_from&lt; p &gt;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pin_oc_from&lt; p &gt;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port_in_from&lt; p &gt;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port_out_from&lt; p &gt;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port_in_out_from&lt; p &gt;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port_oc_from&lt; p &gt;</a:t>
            </a:r>
          </a:p>
          <a:p>
            <a:pPr marL="0" indent="0"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port of the stated type from pins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port_in_from_pins&lt; p, ... &gt;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port_out_from_pins&lt; p, ... &gt;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port_in_out_from_pins&lt; p, ... &gt;</a:t>
            </a:r>
          </a:p>
          <a:p>
            <a:pPr marL="0" indent="0"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invert the value read from or written to p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invert&lt; p &gt;</a:t>
            </a:r>
          </a:p>
          <a:p>
            <a:pPr marL="0" indent="0"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pin or port that writes to all pins or ports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all&lt; p, ... &gt;</a:t>
            </a:r>
          </a:p>
        </p:txBody>
      </p:sp>
    </p:spTree>
    <p:extLst>
      <p:ext uri="{BB962C8B-B14F-4D97-AF65-F5344CB8AC3E}">
        <p14:creationId xmlns:p14="http://schemas.microsoft.com/office/powerpoint/2010/main" val="246214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559030"/>
            <a:ext cx="793308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static class templates: consequences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1504" y="2060848"/>
            <a:ext cx="8928992" cy="42484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Abstraction tool is the class template with only static contents (classes, methods, attributes)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Composition is by template instantiation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Method call syntax is class::method(…) instead of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object.method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(…)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Header-only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7210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static class templates: more consequences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47527" y="2276873"/>
            <a:ext cx="9518811" cy="3928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objects (of such classes) are created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memory management, no dangling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Collections</a:t>
            </a:r>
            <a:r>
              <a:rPr lang="nl-NL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nl-NL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contain</a:t>
            </a:r>
            <a:r>
              <a:rPr lang="nl-NL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unused</a:t>
            </a:r>
            <a:r>
              <a:rPr lang="nl-NL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Sharing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identical constructs is automatic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automatic construction: explicit init() calls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Abstraction overhead can be zero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6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032705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embedded 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profile’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36627" y="2231611"/>
            <a:ext cx="11342451" cy="510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thrown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caught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RTTI</a:t>
            </a: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1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390" y="929168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Small-embedded profile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0880" y="1757049"/>
            <a:ext cx="11342451" cy="510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ompiled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No RTTI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No floating point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No OS support, no file system, no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4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390" y="929168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Embedded ’paranoia’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profiles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0880" y="1757049"/>
            <a:ext cx="11342451" cy="510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Compiled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without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No RTTI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No floating point</a:t>
            </a:r>
          </a:p>
          <a:p>
            <a:pPr marL="457200" indent="-457200" algn="l">
              <a:buFontTx/>
              <a:buChar char="-"/>
            </a:pP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No OS support, no file system, no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Analyzable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stack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no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recursion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no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indirection</a:t>
            </a:r>
            <a:endParaRPr lang="nl-NL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Analyzable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run-time: no </a:t>
            </a: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unbounded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loops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2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82234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does C++ NOT do </a:t>
            </a:r>
          </a:p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small-embedded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1335" y="2454442"/>
            <a:ext cx="10185085" cy="3565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Comprehensible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single-way-of-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doing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Usable</a:t>
            </a:r>
            <a:r>
              <a:rPr lang="nl-N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set of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, websites, blogs, etc.)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show </a:t>
            </a:r>
            <a:r>
              <a:rPr lang="nl-NL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(or even </a:t>
            </a:r>
            <a:r>
              <a:rPr lang="nl-NL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appropriate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70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2167</TotalTime>
  <Words>5863</Words>
  <Application>Microsoft Office PowerPoint</Application>
  <PresentationFormat>Widescreen</PresentationFormat>
  <Paragraphs>1608</Paragraphs>
  <Slides>115</Slides>
  <Notes>74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4" baseType="lpstr">
      <vt:lpstr>Arial</vt:lpstr>
      <vt:lpstr>Calibri</vt:lpstr>
      <vt:lpstr>Calibri Light</vt:lpstr>
      <vt:lpstr>Cordia New</vt:lpstr>
      <vt:lpstr>Courier New</vt:lpstr>
      <vt:lpstr>Times New Roman</vt:lpstr>
      <vt:lpstr>Wingdings</vt:lpstr>
      <vt:lpstr>Zapf Dingbats</vt:lpstr>
      <vt:lpstr>Office Theme</vt:lpstr>
      <vt:lpstr>Meeting C++ Berlin 2017 - closing keynote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Heap</vt:lpstr>
      <vt:lpstr>Exceptions</vt:lpstr>
      <vt:lpstr>Floating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compile-time polymorphism</vt:lpstr>
      <vt:lpstr>Run-time polymorphism</vt:lpstr>
      <vt:lpstr>PowerPoint Presentation</vt:lpstr>
      <vt:lpstr>Blink: some (ugly?) details </vt:lpstr>
      <vt:lpstr>pin_out_from&lt; . . . &gt; template</vt:lpstr>
      <vt:lpstr>Type narrowing</vt:lpstr>
      <vt:lpstr>Don’t say it in a comment </vt:lpstr>
      <vt:lpstr>Pin invert&lt; . . . &gt; </vt:lpstr>
      <vt:lpstr>Some more pin &amp; port decorators</vt:lpstr>
      <vt:lpstr>Using static class templates: consequences </vt:lpstr>
      <vt:lpstr>Using static class templates: more consequences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C++ Berlin 2017 - closing keynote</dc:title>
  <dc:creator>Wouter van Ooijen</dc:creator>
  <cp:lastModifiedBy>Wouter van Ooijen</cp:lastModifiedBy>
  <cp:revision>166</cp:revision>
  <cp:lastPrinted>2017-11-07T14:07:51Z</cp:lastPrinted>
  <dcterms:created xsi:type="dcterms:W3CDTF">2017-11-02T11:03:21Z</dcterms:created>
  <dcterms:modified xsi:type="dcterms:W3CDTF">2018-03-01T16:19:23Z</dcterms:modified>
</cp:coreProperties>
</file>